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1"/>
  </p:notesMasterIdLst>
  <p:handoutMasterIdLst>
    <p:handoutMasterId r:id="rId72"/>
  </p:handoutMasterIdLst>
  <p:sldIdLst>
    <p:sldId id="256" r:id="rId5"/>
    <p:sldId id="257" r:id="rId6"/>
    <p:sldId id="266" r:id="rId7"/>
    <p:sldId id="267" r:id="rId8"/>
    <p:sldId id="268" r:id="rId9"/>
    <p:sldId id="269" r:id="rId10"/>
    <p:sldId id="329" r:id="rId11"/>
    <p:sldId id="271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327" r:id="rId21"/>
    <p:sldId id="279" r:id="rId22"/>
    <p:sldId id="280" r:id="rId23"/>
    <p:sldId id="281" r:id="rId24"/>
    <p:sldId id="282" r:id="rId25"/>
    <p:sldId id="283" r:id="rId26"/>
    <p:sldId id="317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16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8" r:id="rId57"/>
    <p:sldId id="319" r:id="rId58"/>
    <p:sldId id="320" r:id="rId59"/>
    <p:sldId id="321" r:id="rId60"/>
    <p:sldId id="328" r:id="rId61"/>
    <p:sldId id="322" r:id="rId62"/>
    <p:sldId id="323" r:id="rId63"/>
    <p:sldId id="324" r:id="rId64"/>
    <p:sldId id="325" r:id="rId65"/>
    <p:sldId id="326" r:id="rId66"/>
    <p:sldId id="312" r:id="rId67"/>
    <p:sldId id="313" r:id="rId68"/>
    <p:sldId id="314" r:id="rId69"/>
    <p:sldId id="315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71" autoAdjust="0"/>
    <p:restoredTop sz="94660"/>
  </p:normalViewPr>
  <p:slideViewPr>
    <p:cSldViewPr>
      <p:cViewPr varScale="1">
        <p:scale>
          <a:sx n="75" d="100"/>
          <a:sy n="75" d="100"/>
        </p:scale>
        <p:origin x="98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3DAE18-FF53-43C8-B129-B2254E0CD3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C594C-BB62-4D1A-AA15-460CAB0268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B0719-0C0B-4FCD-8C42-A758D216E1BD}" type="datetimeFigureOut">
              <a:rPr lang="en-US" smtClean="0"/>
              <a:t>12/11/2020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CD9E3-2F3C-4226-A22C-6BC586ACB3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FA062-CF80-4049-B333-6A99FEE14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C2621-7037-4E35-B549-8255C904F6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87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25A17EF-115B-4BB9-BF42-426DFD9E898A}" type="datetimeFigureOut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4E7652-46AF-4259-BAE2-54978EA077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478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29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42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001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0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07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66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094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188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462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24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86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77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777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38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021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88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32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5637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911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40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85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498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5951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493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434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791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5314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024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456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21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655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276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687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560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412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5780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3124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28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0155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630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1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4618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3107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92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962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74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398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9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7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70D99E-2869-438B-B483-1F6CCD5437EE}"/>
              </a:ext>
            </a:extLst>
          </p:cNvPr>
          <p:cNvGrpSpPr/>
          <p:nvPr userDrawn="1"/>
        </p:nvGrpSpPr>
        <p:grpSpPr>
          <a:xfrm>
            <a:off x="-1" y="-10825"/>
            <a:ext cx="9144002" cy="6515395"/>
            <a:chOff x="-1" y="-10825"/>
            <a:chExt cx="9144002" cy="651539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66236F9-EA1F-4D2A-84DE-EC04F9972C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A12C4E-53AE-4900-9783-F61905440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14E049B-6FD4-487E-927B-506983629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F27E3F5-0D4D-492C-8A3E-50BC30CEF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6D4FF91-8818-4598-AC9F-B8C2FA867C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276600" y="1213332"/>
            <a:ext cx="5326856" cy="1425577"/>
          </a:xfrm>
        </p:spPr>
        <p:txBody>
          <a:bodyPr anchor="b"/>
          <a:lstStyle>
            <a:lvl1pPr algn="r">
              <a:defRPr sz="45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724400" y="3849666"/>
            <a:ext cx="3879056" cy="1234575"/>
          </a:xfrm>
          <a:noFill/>
        </p:spPr>
        <p:txBody>
          <a:bodyPr/>
          <a:lstStyle>
            <a:lvl1pPr marL="0" marR="36576" indent="0" algn="l">
              <a:spcBef>
                <a:spcPts val="0"/>
              </a:spcBef>
              <a:buNone/>
              <a:defRPr>
                <a:ln>
                  <a:noFill/>
                </a:ln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2812256" y="6322007"/>
            <a:ext cx="5791200" cy="365125"/>
          </a:xfrm>
          <a:prstGeom prst="rect">
            <a:avLst/>
          </a:prstGeom>
        </p:spPr>
        <p:txBody>
          <a:bodyPr tIns="0" bIns="0" anchor="t"/>
          <a:lstStyle>
            <a:lvl1pPr algn="r">
              <a:defRPr sz="1000"/>
            </a:lvl1pPr>
          </a:lstStyle>
          <a:p>
            <a:pPr algn="r"/>
            <a:fld id="{A2E209FB-7A34-414B-812A-BCC5C4256F49}" type="datetime1">
              <a:rPr lang="en-US" smtClean="0"/>
              <a:pPr algn="r"/>
              <a:t>12/11/2020</a:t>
            </a:fld>
            <a:endParaRPr lang="en-US" sz="10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12256" y="5960055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endParaRPr lang="en-US" sz="1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395"/>
            <a:ext cx="4876800" cy="7993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173195"/>
            <a:ext cx="2468880" cy="3008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5655"/>
            <a:ext cx="7726680" cy="571500"/>
          </a:xfrm>
        </p:spPr>
        <p:txBody>
          <a:bodyPr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878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173195"/>
            <a:ext cx="2355056" cy="301752"/>
          </a:xfrm>
        </p:spPr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32CA5EA-865E-4EF0-89BB-61FD6EFE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0070" y="173195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295400"/>
            <a:ext cx="914400" cy="5015864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5856" y="1295400"/>
            <a:ext cx="2438400" cy="50158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0" y="1295400"/>
            <a:ext cx="5276088" cy="501396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400" y="173195"/>
            <a:ext cx="2324196" cy="301752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D5BE3E6-AFB3-460C-834B-D73EE2A7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1596" y="173195"/>
            <a:ext cx="502920" cy="301752"/>
          </a:xfrm>
        </p:spPr>
        <p:txBody>
          <a:bodyPr/>
          <a:lstStyle>
            <a:lvl1pPr>
              <a:defRPr sz="1200"/>
            </a:lvl1pPr>
          </a:lstStyle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423E8A4-D2B7-46D2-92C3-AE6BC0B9BD06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309AE25-B267-4B83-A0CB-35016E70E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1BEEC28-F63A-4526-A6C3-33CFC7679C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 vert="horz" lIns="0" rIns="0" anchor="ctr">
            <a:noAutofit/>
          </a:bodyPr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566839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867400" y="174116"/>
            <a:ext cx="2212182" cy="300831"/>
          </a:xfrm>
          <a:prstGeom prst="rect">
            <a:avLst/>
          </a:prstGeom>
        </p:spPr>
        <p:txBody>
          <a:bodyPr vert="horz" anchor="b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83880" y="173195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>
              <a:defRPr sz="1200" b="1">
                <a:solidFill>
                  <a:schemeClr val="bg2"/>
                </a:solidFill>
              </a:defRPr>
            </a:lvl1pPr>
          </a:lstStyle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1E45D2D-0469-4652-A090-C4D13F3C15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0" y="5307178"/>
            <a:ext cx="1219200" cy="15508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6C04FF8-AE2F-4C75-8657-A2201B95197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-16459" y="4545317"/>
            <a:ext cx="1248460" cy="1570328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</p:sldLayoutIdLst>
  <p:txStyles>
    <p:titleStyle>
      <a:lvl1pPr marL="182880" algn="l" rtl="0" eaLnBrk="1" latinLnBrk="0" hangingPunct="1">
        <a:spcBef>
          <a:spcPct val="0"/>
        </a:spcBef>
        <a:buNone/>
        <a:defRPr sz="4000" b="1" kern="1200">
          <a:ln w="6350">
            <a:noFill/>
          </a:ln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95000"/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gtOAlcovoQ&amp;list=PL33lvabfss1yGrOutFR03OZoqm91TSsvs&amp;ab_channel=Kteam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ki.vn/" TargetMode="External"/><Relationship Id="rId4" Type="http://schemas.openxmlformats.org/officeDocument/2006/relationships/hyperlink" Target="https://www.youtube.com/watch?v=k7x7Q3-nU6o&amp;list=PLzrVYRai0riSRJ3M3bifVWWRq5eJMu6tv&amp;ab_channel=TrungT%C3%A2m%C4%90%C3%A0oT%E1%BA%A1oTinH%E1%BB%8DcKhoaPh%E1%BA%A1m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1981200" y="609600"/>
            <a:ext cx="6858000" cy="2119515"/>
          </a:xfrm>
        </p:spPr>
        <p:txBody>
          <a:bodyPr/>
          <a:lstStyle/>
          <a:p>
            <a:r>
              <a:rPr lang="en-US" smtClean="0"/>
              <a:t>Báo cáo đồ </a:t>
            </a:r>
            <a:r>
              <a:rPr lang="en-US" dirty="0" err="1"/>
              <a:t>án</a:t>
            </a:r>
            <a:r>
              <a:rPr lang="en-US" dirty="0"/>
              <a:t/>
            </a:r>
            <a:br>
              <a:rPr lang="en-US" dirty="0"/>
            </a:br>
            <a:r>
              <a:rPr lang="en-US" sz="3600" b="0" dirty="0" err="1"/>
              <a:t>Môn</a:t>
            </a:r>
            <a:r>
              <a:rPr lang="en-US" sz="3600" b="0" dirty="0"/>
              <a:t> </a:t>
            </a:r>
            <a:r>
              <a:rPr lang="en-US" sz="3600" b="0" dirty="0" err="1"/>
              <a:t>công</a:t>
            </a:r>
            <a:r>
              <a:rPr lang="en-US" sz="3600" b="0" dirty="0"/>
              <a:t> </a:t>
            </a:r>
            <a:r>
              <a:rPr lang="en-US" sz="3600" b="0" dirty="0" err="1"/>
              <a:t>nghệ</a:t>
            </a:r>
            <a:r>
              <a:rPr lang="en-US" sz="3600" b="0" dirty="0"/>
              <a:t> Java</a:t>
            </a:r>
            <a:br>
              <a:rPr lang="en-US" sz="3600" b="0" dirty="0"/>
            </a:br>
            <a:r>
              <a:rPr lang="en-US" sz="3600" b="0" dirty="0" err="1"/>
              <a:t>Đề</a:t>
            </a:r>
            <a:r>
              <a:rPr lang="en-US" sz="3600" b="0" dirty="0"/>
              <a:t> </a:t>
            </a:r>
            <a:r>
              <a:rPr lang="en-US" sz="3600" b="0" dirty="0" err="1"/>
              <a:t>tài</a:t>
            </a:r>
            <a:r>
              <a:rPr lang="en-US" sz="3600" b="0"/>
              <a:t>: </a:t>
            </a:r>
            <a:r>
              <a:rPr lang="en-US" sz="3600" b="0" smtClean="0"/>
              <a:t>Mô phỏng </a:t>
            </a:r>
            <a:br>
              <a:rPr lang="en-US" sz="3600" b="0" smtClean="0"/>
            </a:br>
            <a:r>
              <a:rPr lang="en-US" sz="3600" b="0" smtClean="0"/>
              <a:t>App </a:t>
            </a:r>
            <a:r>
              <a:rPr lang="en-US" sz="3600" b="0" err="1"/>
              <a:t>bán</a:t>
            </a:r>
            <a:r>
              <a:rPr lang="en-US" sz="3600" b="0"/>
              <a:t> </a:t>
            </a:r>
            <a:r>
              <a:rPr lang="en-US" sz="3600" b="0" smtClean="0"/>
              <a:t>hàng </a:t>
            </a:r>
            <a:r>
              <a:rPr lang="en-US" sz="3600" b="0" dirty="0"/>
              <a:t>Tiki</a:t>
            </a:r>
            <a:endParaRPr lang="en-US" b="0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3200400" y="3733800"/>
            <a:ext cx="5181600" cy="2819400"/>
          </a:xfrm>
        </p:spPr>
        <p:txBody>
          <a:bodyPr>
            <a:normAutofit/>
          </a:bodyPr>
          <a:lstStyle/>
          <a:p>
            <a:pPr marL="91440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Lê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Tuấn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Văn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Thắng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44.01.104.207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44.01.104.245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Phạm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Ngọc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Thạch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44.01.104.202</a:t>
            </a:r>
            <a:b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Vinh – 44.01.104.247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LỚP HỌC PHẦN: COMP104201</a:t>
            </a:r>
            <a:endParaRPr lang="en-US" sz="3200" dirty="0"/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533400" y="1600200"/>
            <a:ext cx="270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1. </a:t>
            </a:r>
            <a:r>
              <a:rPr lang="en-US" sz="2000" b="1" dirty="0" err="1">
                <a:solidFill>
                  <a:schemeClr val="bg2"/>
                </a:solidFill>
              </a:rPr>
              <a:t>Các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màn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hình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chính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304800" y="2286000"/>
            <a:ext cx="5486400" cy="76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CB56F-060B-4981-B962-1C827E6E25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39984" y="1295400"/>
            <a:ext cx="2510936" cy="5438437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165887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1. </a:t>
            </a:r>
            <a:r>
              <a:rPr lang="en-US" sz="2000" b="1" dirty="0" err="1">
                <a:solidFill>
                  <a:schemeClr val="bg2"/>
                </a:solidFill>
              </a:rPr>
              <a:t>Các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màn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hình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chính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304800" y="2286000"/>
            <a:ext cx="5486400" cy="665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986F1-8C0B-4C13-AFE0-10C26086FF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8709" y="1219200"/>
            <a:ext cx="2533093" cy="5486887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290117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1. </a:t>
            </a:r>
            <a:r>
              <a:rPr lang="en-US" sz="2000" b="1" dirty="0" err="1">
                <a:solidFill>
                  <a:schemeClr val="bg2"/>
                </a:solidFill>
              </a:rPr>
              <a:t>Các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màn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hình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chính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304800" y="2286000"/>
            <a:ext cx="4953000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BD9E7-B698-4B32-99FA-11AFBF4138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0134" y="1524000"/>
            <a:ext cx="2321169" cy="5029200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  <p:cxnSp>
        <p:nvCxnSpPr>
          <p:cNvPr id="8" name="Elbow Connector 50">
            <a:extLst>
              <a:ext uri="{FF2B5EF4-FFF2-40B4-BE49-F238E27FC236}">
                <a16:creationId xmlns:a16="http://schemas.microsoft.com/office/drawing/2014/main" id="{6179AF51-815B-4863-95BB-C429F290BB92}"/>
              </a:ext>
            </a:extLst>
          </p:cNvPr>
          <p:cNvCxnSpPr/>
          <p:nvPr/>
        </p:nvCxnSpPr>
        <p:spPr>
          <a:xfrm>
            <a:off x="4940607" y="1581150"/>
            <a:ext cx="1352550" cy="800100"/>
          </a:xfrm>
          <a:prstGeom prst="bentConnector3">
            <a:avLst>
              <a:gd name="adj1" fmla="val 8556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57">
            <a:extLst>
              <a:ext uri="{FF2B5EF4-FFF2-40B4-BE49-F238E27FC236}">
                <a16:creationId xmlns:a16="http://schemas.microsoft.com/office/drawing/2014/main" id="{FF1545B6-40CD-4091-B27D-0BF4DB06A842}"/>
              </a:ext>
            </a:extLst>
          </p:cNvPr>
          <p:cNvSpPr txBox="1"/>
          <p:nvPr/>
        </p:nvSpPr>
        <p:spPr>
          <a:xfrm>
            <a:off x="4941242" y="1200150"/>
            <a:ext cx="1200150" cy="323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20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20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endParaRPr lang="vi-VN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46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1. </a:t>
            </a:r>
            <a:r>
              <a:rPr lang="en-US" sz="2000" b="1" dirty="0" err="1">
                <a:solidFill>
                  <a:schemeClr val="bg2"/>
                </a:solidFill>
              </a:rPr>
              <a:t>Các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màn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hình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chính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304800" y="2286000"/>
            <a:ext cx="4953000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Elbow Connector 50">
            <a:extLst>
              <a:ext uri="{FF2B5EF4-FFF2-40B4-BE49-F238E27FC236}">
                <a16:creationId xmlns:a16="http://schemas.microsoft.com/office/drawing/2014/main" id="{6179AF51-815B-4863-95BB-C429F290BB92}"/>
              </a:ext>
            </a:extLst>
          </p:cNvPr>
          <p:cNvCxnSpPr/>
          <p:nvPr/>
        </p:nvCxnSpPr>
        <p:spPr>
          <a:xfrm>
            <a:off x="4940607" y="1581150"/>
            <a:ext cx="1352550" cy="800100"/>
          </a:xfrm>
          <a:prstGeom prst="bentConnector3">
            <a:avLst>
              <a:gd name="adj1" fmla="val 8556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57">
            <a:extLst>
              <a:ext uri="{FF2B5EF4-FFF2-40B4-BE49-F238E27FC236}">
                <a16:creationId xmlns:a16="http://schemas.microsoft.com/office/drawing/2014/main" id="{FF1545B6-40CD-4091-B27D-0BF4DB06A842}"/>
              </a:ext>
            </a:extLst>
          </p:cNvPr>
          <p:cNvSpPr txBox="1"/>
          <p:nvPr/>
        </p:nvSpPr>
        <p:spPr>
          <a:xfrm>
            <a:off x="4941242" y="1200150"/>
            <a:ext cx="1200150" cy="323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20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20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endParaRPr lang="vi-VN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DD1BC0-686D-4E83-9480-9A52A4D733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3157" y="1447800"/>
            <a:ext cx="2097720" cy="5256334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110308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321816" y="1137837"/>
            <a:ext cx="270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2. </a:t>
            </a:r>
            <a:r>
              <a:rPr lang="en-US" sz="2000" b="1" dirty="0" err="1">
                <a:solidFill>
                  <a:schemeClr val="bg2"/>
                </a:solidFill>
              </a:rPr>
              <a:t>Đăng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nhập</a:t>
            </a:r>
            <a:r>
              <a:rPr lang="en-US" sz="2000" b="1" dirty="0">
                <a:solidFill>
                  <a:schemeClr val="bg2"/>
                </a:solidFill>
              </a:rPr>
              <a:t>/</a:t>
            </a:r>
            <a:r>
              <a:rPr lang="en-US" sz="2000" b="1" dirty="0" err="1">
                <a:solidFill>
                  <a:schemeClr val="bg2"/>
                </a:solidFill>
              </a:rPr>
              <a:t>đăng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ký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295400" y="1545930"/>
            <a:ext cx="7696200" cy="538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6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Sau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xong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vừa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6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</a:t>
            </a:r>
            <a:r>
              <a:rPr lang="en-US" sz="16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tab:</a:t>
            </a:r>
            <a:r>
              <a:rPr lang="en-US" sz="16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vuốt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tab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Ở tab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  -    Text Input: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email,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dialog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Toggle Button: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Ràng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buộc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(&amp;,*,@^,$...) (*)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chuẩn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VN (Viettel,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Vinaphone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Mobiphone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,…) (*)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chuỗi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bẻ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(*)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Nam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(*):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buộc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01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2. </a:t>
            </a:r>
            <a:r>
              <a:rPr lang="en-US" sz="2000" b="1" dirty="0" err="1">
                <a:solidFill>
                  <a:schemeClr val="bg2"/>
                </a:solidFill>
              </a:rPr>
              <a:t>Đăng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nhập</a:t>
            </a:r>
            <a:r>
              <a:rPr lang="en-US" sz="2000" b="1" dirty="0">
                <a:solidFill>
                  <a:schemeClr val="bg2"/>
                </a:solidFill>
              </a:rPr>
              <a:t>/ </a:t>
            </a:r>
            <a:r>
              <a:rPr lang="en-US" sz="2000" b="1" dirty="0" err="1">
                <a:solidFill>
                  <a:schemeClr val="bg2"/>
                </a:solidFill>
              </a:rPr>
              <a:t>Đăng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ký</a:t>
            </a:r>
            <a:endParaRPr lang="vi-VN" sz="2000" b="1"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9FBD47-1E7C-42A0-AA3F-7018D7ED281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81250"/>
            <a:ext cx="1753235" cy="380047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99000" sy="99000" algn="ctr" rotWithShape="0">
              <a:srgbClr val="0070C0"/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C556DE-6845-40D1-960A-D2D9DD26DCA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390774"/>
            <a:ext cx="1746250" cy="378142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44A09C-E8F9-4F85-8A49-31F9BDEBE02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29400" y="2381250"/>
            <a:ext cx="1733550" cy="3756025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36357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3. </a:t>
            </a:r>
            <a:r>
              <a:rPr lang="en-US" sz="2000" b="1" dirty="0" err="1">
                <a:solidFill>
                  <a:schemeClr val="bg2"/>
                </a:solidFill>
              </a:rPr>
              <a:t>Danh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sách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sản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phẩm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454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Lọc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D5B206-CA41-4F3E-80CC-49A46DE64F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8400" y="1752600"/>
            <a:ext cx="2209801" cy="4747371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244629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3164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4</a:t>
            </a:r>
            <a:r>
              <a:rPr lang="en-US" sz="2000" b="1" dirty="0" smtClean="0">
                <a:solidFill>
                  <a:schemeClr val="bg2"/>
                </a:solidFill>
              </a:rPr>
              <a:t>. </a:t>
            </a:r>
            <a:r>
              <a:rPr lang="en-US" sz="2000" b="1" dirty="0" err="1" smtClean="0">
                <a:solidFill>
                  <a:schemeClr val="bg2"/>
                </a:solidFill>
              </a:rPr>
              <a:t>Chức</a:t>
            </a:r>
            <a:r>
              <a:rPr lang="en-US" sz="2000" b="1" dirty="0" smtClean="0">
                <a:solidFill>
                  <a:schemeClr val="bg2"/>
                </a:solidFill>
              </a:rPr>
              <a:t> </a:t>
            </a:r>
            <a:r>
              <a:rPr lang="en-US" sz="2000" b="1" dirty="0" err="1" smtClean="0">
                <a:solidFill>
                  <a:schemeClr val="bg2"/>
                </a:solidFill>
              </a:rPr>
              <a:t>năng</a:t>
            </a:r>
            <a:r>
              <a:rPr lang="en-US" sz="2000" b="1" dirty="0" smtClean="0">
                <a:solidFill>
                  <a:schemeClr val="bg2"/>
                </a:solidFill>
              </a:rPr>
              <a:t> </a:t>
            </a:r>
            <a:r>
              <a:rPr lang="en-US" sz="2000" b="1" dirty="0" err="1" smtClean="0">
                <a:solidFill>
                  <a:schemeClr val="bg2"/>
                </a:solidFill>
              </a:rPr>
              <a:t>lọc</a:t>
            </a:r>
            <a:r>
              <a:rPr lang="en-US" sz="2000" b="1" dirty="0" smtClean="0">
                <a:solidFill>
                  <a:schemeClr val="bg2"/>
                </a:solidFill>
              </a:rPr>
              <a:t> </a:t>
            </a:r>
            <a:r>
              <a:rPr lang="en-US" sz="2000" b="1" dirty="0" err="1" smtClean="0">
                <a:solidFill>
                  <a:schemeClr val="bg2"/>
                </a:solidFill>
              </a:rPr>
              <a:t>sản</a:t>
            </a:r>
            <a:r>
              <a:rPr lang="en-US" sz="2000" b="1" dirty="0" smtClean="0">
                <a:solidFill>
                  <a:schemeClr val="bg2"/>
                </a:solidFill>
              </a:rPr>
              <a:t> </a:t>
            </a:r>
            <a:r>
              <a:rPr lang="en-US" sz="2000" b="1" dirty="0" err="1" smtClean="0">
                <a:solidFill>
                  <a:schemeClr val="bg2"/>
                </a:solidFill>
              </a:rPr>
              <a:t>phẩm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493080" y="2057401"/>
            <a:ext cx="4078920" cy="2964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lọc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Ở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Sắp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xếp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click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endParaRPr lang="en-US" dirty="0" smtClean="0">
              <a:solidFill>
                <a:schemeClr val="bg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Ở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click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-&gt; click “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Lọc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225655"/>
            <a:ext cx="2138841" cy="46323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641" y="2225655"/>
            <a:ext cx="2138840" cy="46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3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93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5. </a:t>
            </a:r>
            <a:r>
              <a:rPr lang="en-US" sz="2000" b="1" dirty="0" err="1">
                <a:solidFill>
                  <a:schemeClr val="bg2"/>
                </a:solidFill>
              </a:rPr>
              <a:t>Xem</a:t>
            </a:r>
            <a:r>
              <a:rPr lang="en-US" sz="2000" b="1" dirty="0">
                <a:solidFill>
                  <a:schemeClr val="bg2"/>
                </a:solidFill>
              </a:rPr>
              <a:t> chi </a:t>
            </a:r>
            <a:r>
              <a:rPr lang="en-US" sz="2000" b="1" dirty="0" err="1">
                <a:solidFill>
                  <a:schemeClr val="bg2"/>
                </a:solidFill>
              </a:rPr>
              <a:t>tiết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sản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phẩm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454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Lọc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D49F3-FD79-4F79-A5C0-EBDDEBA283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47800"/>
            <a:ext cx="2438400" cy="4966727"/>
          </a:xfrm>
          <a:prstGeom prst="rect">
            <a:avLst/>
          </a:prstGeom>
          <a:effectLst>
            <a:outerShdw blurRad="50800" dist="50800" dir="5400000" sx="99000" sy="99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50500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6. </a:t>
            </a:r>
            <a:r>
              <a:rPr lang="en-US" sz="2000" b="1" dirty="0" err="1">
                <a:solidFill>
                  <a:schemeClr val="bg2"/>
                </a:solidFill>
              </a:rPr>
              <a:t>Giỏ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khỏi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8DD71-EBEE-43D1-973F-B6631A241D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28055" y="1292179"/>
            <a:ext cx="2456156" cy="5320480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  <p:cxnSp>
        <p:nvCxnSpPr>
          <p:cNvPr id="10" name="Elbow Connector 457">
            <a:extLst>
              <a:ext uri="{FF2B5EF4-FFF2-40B4-BE49-F238E27FC236}">
                <a16:creationId xmlns:a16="http://schemas.microsoft.com/office/drawing/2014/main" id="{B59EDC1F-6D82-4868-852D-6E368328BF78}"/>
              </a:ext>
            </a:extLst>
          </p:cNvPr>
          <p:cNvCxnSpPr/>
          <p:nvPr/>
        </p:nvCxnSpPr>
        <p:spPr>
          <a:xfrm>
            <a:off x="4838052" y="1819086"/>
            <a:ext cx="1323975" cy="1352550"/>
          </a:xfrm>
          <a:prstGeom prst="bentConnector3">
            <a:avLst>
              <a:gd name="adj1" fmla="val 794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459">
            <a:extLst>
              <a:ext uri="{FF2B5EF4-FFF2-40B4-BE49-F238E27FC236}">
                <a16:creationId xmlns:a16="http://schemas.microsoft.com/office/drawing/2014/main" id="{C3C23C4A-2838-40E7-8175-A05B12271C87}"/>
              </a:ext>
            </a:extLst>
          </p:cNvPr>
          <p:cNvSpPr txBox="1"/>
          <p:nvPr/>
        </p:nvSpPr>
        <p:spPr>
          <a:xfrm>
            <a:off x="4876152" y="1552386"/>
            <a:ext cx="1238250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vi-VN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90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1: </a:t>
            </a:r>
            <a:r>
              <a:rPr lang="en-US" sz="2800" b="0" dirty="0" err="1"/>
              <a:t>Tổng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1" y="160020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1. </a:t>
            </a:r>
            <a:r>
              <a:rPr lang="en-US" sz="2000" b="1" dirty="0" err="1">
                <a:solidFill>
                  <a:schemeClr val="bg2"/>
                </a:solidFill>
              </a:rPr>
              <a:t>Giới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thiệu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371600" y="2209800"/>
            <a:ext cx="678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chóng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sắm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nắm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online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2020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hot.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tôi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online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7. </a:t>
            </a:r>
            <a:r>
              <a:rPr lang="en-US" sz="2000" b="1" dirty="0" err="1">
                <a:solidFill>
                  <a:schemeClr val="bg2"/>
                </a:solidFill>
              </a:rPr>
              <a:t>Giỏ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khỏi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Elbow Connector 457">
            <a:extLst>
              <a:ext uri="{FF2B5EF4-FFF2-40B4-BE49-F238E27FC236}">
                <a16:creationId xmlns:a16="http://schemas.microsoft.com/office/drawing/2014/main" id="{B59EDC1F-6D82-4868-852D-6E368328BF78}"/>
              </a:ext>
            </a:extLst>
          </p:cNvPr>
          <p:cNvCxnSpPr/>
          <p:nvPr/>
        </p:nvCxnSpPr>
        <p:spPr>
          <a:xfrm>
            <a:off x="4838052" y="1819086"/>
            <a:ext cx="1323975" cy="1352550"/>
          </a:xfrm>
          <a:prstGeom prst="bentConnector3">
            <a:avLst>
              <a:gd name="adj1" fmla="val 794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460">
            <a:extLst>
              <a:ext uri="{FF2B5EF4-FFF2-40B4-BE49-F238E27FC236}">
                <a16:creationId xmlns:a16="http://schemas.microsoft.com/office/drawing/2014/main" id="{A7DDD6C2-37FD-4699-9CD5-66824D7F98D3}"/>
              </a:ext>
            </a:extLst>
          </p:cNvPr>
          <p:cNvSpPr txBox="1"/>
          <p:nvPr/>
        </p:nvSpPr>
        <p:spPr>
          <a:xfrm>
            <a:off x="4643393" y="1496086"/>
            <a:ext cx="1362075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vi-VN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7BE5D4-3B12-431E-988B-F3127435F4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6561" y="1143000"/>
            <a:ext cx="2563800" cy="5553924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41240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8. </a:t>
            </a:r>
            <a:r>
              <a:rPr lang="en-US" sz="2000" b="1" dirty="0" err="1">
                <a:solidFill>
                  <a:schemeClr val="bg2"/>
                </a:solidFill>
              </a:rPr>
              <a:t>Xác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nhận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đơn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769F18-1957-4521-BE48-ABC4E152597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66678" y="1447800"/>
            <a:ext cx="2312355" cy="5008374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250410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9. </a:t>
            </a:r>
            <a:r>
              <a:rPr lang="en-US" sz="2000" b="1" dirty="0" err="1">
                <a:solidFill>
                  <a:schemeClr val="bg2"/>
                </a:solidFill>
              </a:rPr>
              <a:t>Xác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nhận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đơn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 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“Quay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7BF89-C002-4A33-950F-33F582A726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59138" y="1219200"/>
            <a:ext cx="2422862" cy="5247602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15939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10. </a:t>
            </a:r>
            <a:r>
              <a:rPr lang="en-US" sz="2000" b="1" dirty="0" err="1" smtClean="0">
                <a:solidFill>
                  <a:schemeClr val="bg2"/>
                </a:solidFill>
              </a:rPr>
              <a:t>Đánh</a:t>
            </a:r>
            <a:r>
              <a:rPr lang="en-US" sz="2000" b="1" dirty="0" smtClean="0">
                <a:solidFill>
                  <a:schemeClr val="bg2"/>
                </a:solidFill>
              </a:rPr>
              <a:t> </a:t>
            </a:r>
            <a:r>
              <a:rPr lang="en-US" sz="2000" b="1" dirty="0" err="1" smtClean="0">
                <a:solidFill>
                  <a:schemeClr val="bg2"/>
                </a:solidFill>
              </a:rPr>
              <a:t>giá</a:t>
            </a:r>
            <a:r>
              <a:rPr lang="en-US" sz="2000" b="1" dirty="0" smtClean="0">
                <a:solidFill>
                  <a:schemeClr val="bg2"/>
                </a:solidFill>
              </a:rPr>
              <a:t> </a:t>
            </a:r>
            <a:r>
              <a:rPr lang="en-US" sz="2000" b="1" dirty="0" err="1" smtClean="0">
                <a:solidFill>
                  <a:schemeClr val="bg2"/>
                </a:solidFill>
              </a:rPr>
              <a:t>sản</a:t>
            </a:r>
            <a:r>
              <a:rPr lang="en-US" sz="2000" b="1" dirty="0" smtClean="0">
                <a:solidFill>
                  <a:schemeClr val="bg2"/>
                </a:solidFill>
              </a:rPr>
              <a:t> </a:t>
            </a:r>
            <a:r>
              <a:rPr lang="en-US" sz="2000" b="1" dirty="0" err="1" smtClean="0">
                <a:solidFill>
                  <a:schemeClr val="bg2"/>
                </a:solidFill>
              </a:rPr>
              <a:t>phẩm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062753"/>
            <a:ext cx="4589754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 có các sản phẩm chờ đánh giá và sản phẩm đã được đánh giá.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157" y="2438400"/>
            <a:ext cx="2039816" cy="441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438400"/>
            <a:ext cx="1989361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11. </a:t>
            </a:r>
            <a:r>
              <a:rPr lang="en-US" sz="2000" b="1" dirty="0">
                <a:solidFill>
                  <a:schemeClr val="bg2"/>
                </a:solidFill>
              </a:rPr>
              <a:t>Chi </a:t>
            </a:r>
            <a:r>
              <a:rPr lang="en-US" sz="2000" b="1" dirty="0" err="1">
                <a:solidFill>
                  <a:schemeClr val="bg2"/>
                </a:solidFill>
              </a:rPr>
              <a:t>tiết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đơn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 smtClean="0">
                <a:solidFill>
                  <a:schemeClr val="bg2"/>
                </a:solidFill>
              </a:rPr>
              <a:t>hàng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349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SĐT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7C80E5-B43B-49BF-AA06-0B208467AB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9843" y="1371600"/>
            <a:ext cx="2371077" cy="5136536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259879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93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12. </a:t>
            </a:r>
            <a:r>
              <a:rPr lang="en-US" sz="2000" b="1" dirty="0" err="1">
                <a:solidFill>
                  <a:schemeClr val="bg2"/>
                </a:solidFill>
              </a:rPr>
              <a:t>Thông</a:t>
            </a:r>
            <a:r>
              <a:rPr lang="en-US" sz="2000" b="1" dirty="0">
                <a:solidFill>
                  <a:schemeClr val="bg2"/>
                </a:solidFill>
              </a:rPr>
              <a:t> tin </a:t>
            </a:r>
            <a:r>
              <a:rPr lang="en-US" sz="2000" b="1" dirty="0" err="1">
                <a:solidFill>
                  <a:schemeClr val="bg2"/>
                </a:solidFill>
              </a:rPr>
              <a:t>tài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khoản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349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SĐT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 (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quay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D07AD9-03EC-47E1-BBBA-ED1F3001332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143000"/>
            <a:ext cx="2523477" cy="54726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306516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13. </a:t>
            </a:r>
            <a:r>
              <a:rPr lang="en-US" sz="2000" b="1" dirty="0" err="1">
                <a:solidFill>
                  <a:schemeClr val="bg2"/>
                </a:solidFill>
              </a:rPr>
              <a:t>Cập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nhật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 smtClean="0">
                <a:solidFill>
                  <a:schemeClr val="bg2"/>
                </a:solidFill>
              </a:rPr>
              <a:t>địa</a:t>
            </a:r>
            <a:r>
              <a:rPr lang="en-US" sz="2000" b="1" dirty="0" smtClean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chỉ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phường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Phường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Dialog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DAB07-0256-4DA4-B3D6-6581D6E115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219200"/>
            <a:ext cx="2514600" cy="5445857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B0F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68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14. </a:t>
            </a:r>
            <a:r>
              <a:rPr lang="en-US" sz="2000" b="1" dirty="0" err="1">
                <a:solidFill>
                  <a:schemeClr val="bg2"/>
                </a:solidFill>
              </a:rPr>
              <a:t>Cập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nhật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địa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chỉ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phường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Phường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Dialog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25680-501A-461D-9C12-A1DC19824F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1830" y="1219200"/>
            <a:ext cx="2449498" cy="5305398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17233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859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15. </a:t>
            </a:r>
            <a:r>
              <a:rPr lang="en-US" sz="2000" b="1" dirty="0" err="1">
                <a:solidFill>
                  <a:schemeClr val="bg2"/>
                </a:solidFill>
              </a:rPr>
              <a:t>Danh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sách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đơn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1953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5715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5715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E2CFC-773C-40B7-BA56-27C4E552453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20" y="1447800"/>
            <a:ext cx="2362200" cy="511921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462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16. </a:t>
            </a:r>
            <a:r>
              <a:rPr lang="en-US" sz="2000" b="1" dirty="0" err="1">
                <a:solidFill>
                  <a:schemeClr val="bg2"/>
                </a:solidFill>
              </a:rPr>
              <a:t>Thay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đổi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mật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khẩu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349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Text Input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ẩn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Ràng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buộc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trùng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trùng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khớp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quay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3EA38-D713-47A4-B581-4840337ED1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505943"/>
            <a:ext cx="2295163" cy="4971057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381049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1: </a:t>
            </a:r>
            <a:r>
              <a:rPr lang="en-US" sz="2800" b="0" dirty="0" err="1"/>
              <a:t>Tổng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1" y="1600200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2. </a:t>
            </a:r>
            <a:r>
              <a:rPr lang="en-US" sz="2000" b="1" dirty="0" err="1">
                <a:solidFill>
                  <a:schemeClr val="bg2"/>
                </a:solidFill>
              </a:rPr>
              <a:t>Nhiệm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vụ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762000" y="2286000"/>
            <a:ext cx="6477000" cy="138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online qua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bg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80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trải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hàng.</a:t>
            </a:r>
            <a:endParaRPr lang="vi-V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95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3: </a:t>
            </a:r>
            <a:r>
              <a:rPr lang="en-US" sz="2800" b="0" dirty="0" err="1"/>
              <a:t>Sơ</a:t>
            </a:r>
            <a:r>
              <a:rPr lang="en-US" sz="2800" b="0" dirty="0"/>
              <a:t> </a:t>
            </a:r>
            <a:r>
              <a:rPr lang="en-US" sz="2800" b="0" dirty="0" err="1"/>
              <a:t>đồ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hệ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514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5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93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1. </a:t>
            </a:r>
            <a:r>
              <a:rPr lang="en-US" sz="2000" b="1" dirty="0" err="1">
                <a:solidFill>
                  <a:schemeClr val="bg2"/>
                </a:solidFill>
              </a:rPr>
              <a:t>Hướng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dẫn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mua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2055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cạnh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E087C6-B56C-46CB-B9E4-DC4C901B0C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733" y="1219200"/>
            <a:ext cx="2428187" cy="52608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99000" sy="99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406653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93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1. </a:t>
            </a:r>
            <a:r>
              <a:rPr lang="en-US" sz="2000" b="1" dirty="0" err="1">
                <a:solidFill>
                  <a:schemeClr val="bg2"/>
                </a:solidFill>
              </a:rPr>
              <a:t>Hướng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dẫn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mua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1084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99A494-D600-43FB-8793-DF332DCD7E4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521" y="1295400"/>
            <a:ext cx="2460675" cy="5334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99000" sy="99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328712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93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1. </a:t>
            </a:r>
            <a:r>
              <a:rPr lang="en-US" sz="2000" b="1" dirty="0" err="1">
                <a:solidFill>
                  <a:schemeClr val="bg2"/>
                </a:solidFill>
              </a:rPr>
              <a:t>Hướng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dẫn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mua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1084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38D011-E203-48F6-96BC-3982532CC75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76" y="1295400"/>
            <a:ext cx="2425913" cy="525142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282534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3012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1. </a:t>
            </a:r>
            <a:r>
              <a:rPr lang="en-US" sz="2000" b="1" dirty="0" err="1">
                <a:solidFill>
                  <a:schemeClr val="bg2"/>
                </a:solidFill>
              </a:rPr>
              <a:t>Hướng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dẫn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mua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1277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Cách 1:</a:t>
            </a:r>
            <a:r>
              <a:rPr lang="en-US" sz="180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7E7B9-B1DE-4311-91CF-770B2B93AA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47800"/>
            <a:ext cx="2348850" cy="5087620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138734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308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1. </a:t>
            </a:r>
            <a:r>
              <a:rPr lang="en-US" sz="2000" b="1" dirty="0" err="1">
                <a:solidFill>
                  <a:schemeClr val="bg2"/>
                </a:solidFill>
              </a:rPr>
              <a:t>Hướng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dẫn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mua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981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 2 cách tìm </a:t>
            </a:r>
            <a:r>
              <a:rPr lang="en-US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kiếm:</a:t>
            </a:r>
            <a:br>
              <a:rPr lang="en-US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Cách 2: Tìm </a:t>
            </a:r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 bằng danh mục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48795-12A2-41D7-B0CE-5335839E632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026" y="1233827"/>
            <a:ext cx="2482991" cy="537845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420115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3012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1. </a:t>
            </a:r>
            <a:r>
              <a:rPr lang="en-US" sz="2000" b="1" dirty="0" err="1">
                <a:solidFill>
                  <a:schemeClr val="bg2"/>
                </a:solidFill>
              </a:rPr>
              <a:t>Hướng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dẫn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mua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1084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DCB89-3EB0-4AB4-9EBB-95780430E26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118" y="1295400"/>
            <a:ext cx="2442099" cy="528987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219298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3088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1. </a:t>
            </a:r>
            <a:r>
              <a:rPr lang="en-US" sz="2000" b="1" dirty="0" err="1">
                <a:solidFill>
                  <a:schemeClr val="bg2"/>
                </a:solidFill>
              </a:rPr>
              <a:t>Hướng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dẫn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mua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1870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84CDF-97F7-4EFA-9E36-D8E6E928296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855" y="1219200"/>
            <a:ext cx="2446765" cy="531177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99000" sy="99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58493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28036" y="1600200"/>
            <a:ext cx="3124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1. </a:t>
            </a:r>
            <a:r>
              <a:rPr lang="en-US" sz="2000" b="1" dirty="0" err="1">
                <a:solidFill>
                  <a:schemeClr val="bg2"/>
                </a:solidFill>
              </a:rPr>
              <a:t>Hướng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dẫn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mua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D34E9E05-CEC1-4688-9A53-EBCB10C50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902" y="2194412"/>
            <a:ext cx="5563162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42950" lvl="1" indent="-285750">
              <a:buFont typeface="Wingdings" panose="05000000000000000000" pitchFamily="2" charset="2"/>
              <a:buChar char="v"/>
            </a:pPr>
            <a:r>
              <a:rPr kumimoji="0" lang="en-US" altLang="vi-VN" b="0" i="0" u="sng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kumimoji="0" lang="en-US" altLang="vi-VN" b="0" i="0" u="sng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6: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tin </a:t>
            </a:r>
            <a:r>
              <a:rPr kumimoji="0" lang="en-US" altLang="vi-VN" b="0" i="0" u="none" strike="noStrike" cap="none" normalizeH="0" baseline="0" smtClean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Giỏ </a:t>
            </a:r>
            <a:r>
              <a:rPr lang="en-US" altLang="vi-VN" smtClean="0">
                <a:solidFill>
                  <a:schemeClr val="bg2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altLang="vi-VN">
              <a:solidFill>
                <a:schemeClr val="bg2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kumimoji="0" lang="en-US" altLang="vi-VN" b="0" i="0" u="none" strike="noStrike" cap="none" normalizeH="0" baseline="0" smtClean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Trong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bớt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kumimoji="0" lang="en-US" altLang="vi-VN" b="0" i="0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smtClean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phẩm.</a:t>
            </a:r>
            <a:br>
              <a:rPr kumimoji="0" lang="en-US" altLang="vi-VN" b="0" i="0" u="none" strike="noStrike" cap="none" normalizeH="0" baseline="0" smtClean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vi-VN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kumimoji="0" lang="en-US" altLang="vi-VN" b="0" i="0" u="none" strike="noStrike" cap="none" normalizeH="0" baseline="0" smtClean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xong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vi-VN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vi-VN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16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BF4CAB94-46E9-4C42-B89C-171EAF600C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2200" y="1219200"/>
            <a:ext cx="2707320" cy="5504444"/>
          </a:xfrm>
          <a:prstGeom prst="rect">
            <a:avLst/>
          </a:prstGeom>
          <a:effectLst>
            <a:outerShdw blurRad="50800" dist="50800" dir="5400000" algn="ctr" rotWithShape="0">
              <a:srgbClr val="0070C0">
                <a:alpha val="9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18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152400" y="16764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1. </a:t>
            </a:r>
            <a:r>
              <a:rPr lang="en-US" sz="2000" b="1" dirty="0" err="1">
                <a:solidFill>
                  <a:schemeClr val="bg2"/>
                </a:solidFill>
              </a:rPr>
              <a:t>Hướng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dẫn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mua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D34E9E05-CEC1-4688-9A53-EBCB10C50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99" y="2276030"/>
            <a:ext cx="5074975" cy="187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7: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xong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FD2CCFF-013B-47DB-9580-5F09A222C4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2200" y="1066800"/>
            <a:ext cx="2713990" cy="5532755"/>
          </a:xfrm>
          <a:prstGeom prst="rect">
            <a:avLst/>
          </a:prstGeom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316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1: </a:t>
            </a:r>
            <a:r>
              <a:rPr lang="en-US" sz="2800" b="0" dirty="0" err="1"/>
              <a:t>Tổng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8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2. </a:t>
            </a:r>
            <a:r>
              <a:rPr lang="en-US" sz="2000" b="1" dirty="0" err="1">
                <a:solidFill>
                  <a:schemeClr val="bg2"/>
                </a:solidFill>
              </a:rPr>
              <a:t>Các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chức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năng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chính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371600" y="2209800"/>
            <a:ext cx="6781800" cy="324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b="1" i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b="1" i="1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b="1" i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email,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mình.</a:t>
            </a:r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email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b="1" i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22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75638" y="1503969"/>
            <a:ext cx="2972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1. </a:t>
            </a:r>
            <a:r>
              <a:rPr lang="en-US" sz="2000" b="1" dirty="0" err="1">
                <a:solidFill>
                  <a:schemeClr val="bg2"/>
                </a:solidFill>
              </a:rPr>
              <a:t>Hướng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dẫn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mua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D34E9E05-CEC1-4688-9A53-EBCB10C50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191485"/>
            <a:ext cx="5819221" cy="685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8: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en-US" sz="18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9D2019A-17C9-473E-BA2E-CFC43A2CEE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61044" y="1371600"/>
            <a:ext cx="2438400" cy="5350849"/>
          </a:xfrm>
          <a:prstGeom prst="rect">
            <a:avLst/>
          </a:prstGeom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179352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152400" y="16002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1. </a:t>
            </a:r>
            <a:r>
              <a:rPr lang="en-US" sz="2000" b="1" dirty="0" err="1">
                <a:solidFill>
                  <a:schemeClr val="bg2"/>
                </a:solidFill>
              </a:rPr>
              <a:t>Hướng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dẫn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mua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D34E9E05-CEC1-4688-9A53-EBCB10C50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114241"/>
            <a:ext cx="5819221" cy="2372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9: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8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1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ĐH,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thái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tin,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tiền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Hủy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hủy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B5F3976-2F0E-4DDB-ACCF-310838A36B0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97" y="1486280"/>
            <a:ext cx="2106923" cy="456569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91738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152400" y="1600200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1. </a:t>
            </a:r>
            <a:r>
              <a:rPr lang="en-US" sz="2000" b="1" dirty="0" err="1">
                <a:solidFill>
                  <a:schemeClr val="bg2"/>
                </a:solidFill>
              </a:rPr>
              <a:t>Hướng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dẫn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mua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D34E9E05-CEC1-4688-9A53-EBCB10C50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757" y="1488866"/>
            <a:ext cx="3318844" cy="3956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mua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màn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mua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(1)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1-5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sao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mức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hài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lòng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(2)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viết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mình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(3)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Cuối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cùng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048000" y="4724400"/>
            <a:ext cx="920363" cy="478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033844"/>
            <a:ext cx="2218094" cy="48058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411" y="2033844"/>
            <a:ext cx="2228810" cy="4827204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6410667" y="3200400"/>
            <a:ext cx="676389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340860" y="3185160"/>
            <a:ext cx="582834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639745" y="4622292"/>
            <a:ext cx="1280901" cy="580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857248" y="28310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1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16527" y="29941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2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32277" y="47790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3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04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90788" y="1632641"/>
            <a:ext cx="3671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2. </a:t>
            </a:r>
            <a:r>
              <a:rPr lang="en-US" sz="2000" b="1" dirty="0" err="1">
                <a:solidFill>
                  <a:schemeClr val="bg2"/>
                </a:solidFill>
              </a:rPr>
              <a:t>Hướng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dẫn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quản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lý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đơn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D34E9E05-CEC1-4688-9A53-EBCB10C50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468456"/>
            <a:ext cx="4281211" cy="368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muốn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đây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B843BAE-1CD8-470F-8085-F2F37883835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71600"/>
            <a:ext cx="2454910" cy="531762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334397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16564" y="1544030"/>
            <a:ext cx="3717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2. </a:t>
            </a:r>
            <a:r>
              <a:rPr lang="en-US" sz="2000" b="1" dirty="0" err="1">
                <a:solidFill>
                  <a:schemeClr val="bg2"/>
                </a:solidFill>
              </a:rPr>
              <a:t>Hướng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dẫn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quản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lý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đơn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endParaRPr lang="vi-VN" sz="2000" b="1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32F3988-5B09-49EB-8901-DE8B2FE9720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604" y="2133893"/>
            <a:ext cx="2029742" cy="439382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3A4A64-8F7E-4F39-9F4A-C86E42430CD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325" y="2096163"/>
            <a:ext cx="2133600" cy="4622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13DC99-84F4-4DE7-BFA0-1E12B88AC190}"/>
              </a:ext>
            </a:extLst>
          </p:cNvPr>
          <p:cNvSpPr txBox="1"/>
          <p:nvPr/>
        </p:nvSpPr>
        <p:spPr>
          <a:xfrm>
            <a:off x="439075" y="3105834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đã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xác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nhận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C4023-07B6-42F0-8EFC-43D04ECDBC93}"/>
              </a:ext>
            </a:extLst>
          </p:cNvPr>
          <p:cNvSpPr txBox="1"/>
          <p:nvPr/>
        </p:nvSpPr>
        <p:spPr>
          <a:xfrm>
            <a:off x="5047325" y="3352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đang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chờ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lấy</a:t>
            </a:r>
            <a:endParaRPr lang="vi-V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53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28414" y="1447051"/>
            <a:ext cx="3733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2. </a:t>
            </a:r>
            <a:r>
              <a:rPr lang="en-US" sz="2000" b="1" dirty="0" err="1">
                <a:solidFill>
                  <a:schemeClr val="bg2"/>
                </a:solidFill>
              </a:rPr>
              <a:t>Hướng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dẫn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quản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lý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đơn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endParaRPr lang="vi-VN" sz="2000" b="1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13DC99-84F4-4DE7-BFA0-1E12B88AC190}"/>
              </a:ext>
            </a:extLst>
          </p:cNvPr>
          <p:cNvSpPr txBox="1"/>
          <p:nvPr/>
        </p:nvSpPr>
        <p:spPr>
          <a:xfrm>
            <a:off x="439075" y="3105834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hàng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chờ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vận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chuyển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C4023-07B6-42F0-8EFC-43D04ECDBC93}"/>
              </a:ext>
            </a:extLst>
          </p:cNvPr>
          <p:cNvSpPr txBox="1"/>
          <p:nvPr/>
        </p:nvSpPr>
        <p:spPr>
          <a:xfrm>
            <a:off x="5099482" y="3352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 smtClean="0">
                <a:solidFill>
                  <a:schemeClr val="bg2"/>
                </a:solidFill>
              </a:rPr>
              <a:t>hàng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err="1">
                <a:solidFill>
                  <a:schemeClr val="bg2"/>
                </a:solidFill>
              </a:rPr>
              <a:t>Thành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công</a:t>
            </a:r>
            <a:endParaRPr lang="vi-VN" dirty="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93EDAF-862A-4F5C-888E-AC28BA412D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05892"/>
            <a:ext cx="2043522" cy="442912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1A6E4-6A43-4B8A-A0BB-E123D55205E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958" y="2121948"/>
            <a:ext cx="2121619" cy="459701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618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3697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2. </a:t>
            </a:r>
            <a:r>
              <a:rPr lang="en-US" sz="2000" b="1" dirty="0" err="1">
                <a:solidFill>
                  <a:schemeClr val="bg2"/>
                </a:solidFill>
              </a:rPr>
              <a:t>Hướng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dẫn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quản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lý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đơn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endParaRPr lang="vi-VN" sz="2000" b="1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13DC99-84F4-4DE7-BFA0-1E12B88AC190}"/>
              </a:ext>
            </a:extLst>
          </p:cNvPr>
          <p:cNvSpPr txBox="1"/>
          <p:nvPr/>
        </p:nvSpPr>
        <p:spPr>
          <a:xfrm>
            <a:off x="439075" y="3105834"/>
            <a:ext cx="131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đã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hủy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C4023-07B6-42F0-8EFC-43D04ECDBC93}"/>
              </a:ext>
            </a:extLst>
          </p:cNvPr>
          <p:cNvSpPr txBox="1"/>
          <p:nvPr/>
        </p:nvSpPr>
        <p:spPr>
          <a:xfrm>
            <a:off x="5099482" y="3352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Quản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lý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7253C-C93B-44B3-9F4B-3BD6520842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331" y="2198062"/>
            <a:ext cx="2050464" cy="444478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447559-5AE4-460E-92EE-8D95A41FAEE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198062"/>
            <a:ext cx="2050464" cy="444196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954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28600" y="1636643"/>
            <a:ext cx="3469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3. </a:t>
            </a:r>
            <a:r>
              <a:rPr lang="en-US" sz="2000" b="1" dirty="0" err="1">
                <a:solidFill>
                  <a:schemeClr val="bg2"/>
                </a:solidFill>
              </a:rPr>
              <a:t>Thay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đổi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thông</a:t>
            </a:r>
            <a:r>
              <a:rPr lang="en-US" sz="2000" b="1" dirty="0">
                <a:solidFill>
                  <a:schemeClr val="bg2"/>
                </a:solidFill>
              </a:rPr>
              <a:t> tin </a:t>
            </a:r>
            <a:r>
              <a:rPr lang="en-US" sz="2000" b="1" dirty="0" err="1">
                <a:solidFill>
                  <a:schemeClr val="bg2"/>
                </a:solidFill>
              </a:rPr>
              <a:t>cá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nhân</a:t>
            </a:r>
            <a:endParaRPr lang="vi-VN" sz="2000" b="1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0">
            <a:extLst>
              <a:ext uri="{FF2B5EF4-FFF2-40B4-BE49-F238E27FC236}">
                <a16:creationId xmlns:a16="http://schemas.microsoft.com/office/drawing/2014/main" id="{21ED25EE-8E06-4369-AAC8-3C0758426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143143"/>
            <a:ext cx="5819221" cy="1166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Khung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họ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năm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email,…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Sau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4E8E8F-485B-4CBE-B17E-D15634952E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854" y="1600200"/>
            <a:ext cx="2169480" cy="469803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2BA996-674F-4252-AB0A-024E85476551}"/>
              </a:ext>
            </a:extLst>
          </p:cNvPr>
          <p:cNvCxnSpPr/>
          <p:nvPr/>
        </p:nvCxnSpPr>
        <p:spPr>
          <a:xfrm>
            <a:off x="5952478" y="2286000"/>
            <a:ext cx="800100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90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316222" y="1676400"/>
            <a:ext cx="3469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3. </a:t>
            </a:r>
            <a:r>
              <a:rPr lang="en-US" sz="2000" b="1" dirty="0" err="1">
                <a:solidFill>
                  <a:schemeClr val="bg2"/>
                </a:solidFill>
              </a:rPr>
              <a:t>Thay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đổi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thông</a:t>
            </a:r>
            <a:r>
              <a:rPr lang="en-US" sz="2000" b="1" dirty="0">
                <a:solidFill>
                  <a:schemeClr val="bg2"/>
                </a:solidFill>
              </a:rPr>
              <a:t> tin </a:t>
            </a:r>
            <a:r>
              <a:rPr lang="en-US" sz="2000" b="1" dirty="0" err="1">
                <a:solidFill>
                  <a:schemeClr val="bg2"/>
                </a:solidFill>
              </a:rPr>
              <a:t>cá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nhân</a:t>
            </a:r>
            <a:endParaRPr lang="vi-VN" sz="2000" b="1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0">
            <a:extLst>
              <a:ext uri="{FF2B5EF4-FFF2-40B4-BE49-F238E27FC236}">
                <a16:creationId xmlns:a16="http://schemas.microsoft.com/office/drawing/2014/main" id="{21ED25EE-8E06-4369-AAC8-3C0758426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262" y="2147361"/>
            <a:ext cx="5410200" cy="1463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Khung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họ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năm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email,…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Sau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6A65B-B4B6-4CE1-AF1D-457C8A0C89A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40" y="1676400"/>
            <a:ext cx="2246638" cy="487235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82ED49-6BB2-422A-8693-4AE701C9E38A}"/>
              </a:ext>
            </a:extLst>
          </p:cNvPr>
          <p:cNvCxnSpPr>
            <a:cxnSpLocks/>
          </p:cNvCxnSpPr>
          <p:nvPr/>
        </p:nvCxnSpPr>
        <p:spPr>
          <a:xfrm>
            <a:off x="5537512" y="3610390"/>
            <a:ext cx="7239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86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28600" y="16764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3. </a:t>
            </a:r>
            <a:r>
              <a:rPr lang="en-US" sz="2000" b="1" dirty="0" err="1">
                <a:solidFill>
                  <a:schemeClr val="bg2"/>
                </a:solidFill>
              </a:rPr>
              <a:t>Hướng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dẫn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thay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đổi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mật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khẩu</a:t>
            </a:r>
            <a:endParaRPr lang="vi-VN" sz="2000" b="1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0">
            <a:extLst>
              <a:ext uri="{FF2B5EF4-FFF2-40B4-BE49-F238E27FC236}">
                <a16:creationId xmlns:a16="http://schemas.microsoft.com/office/drawing/2014/main" id="{21ED25EE-8E06-4369-AAC8-3C0758426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09800"/>
            <a:ext cx="5181600" cy="961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-&gt;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”. 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cũ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”,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”,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82ED49-6BB2-422A-8693-4AE701C9E38A}"/>
              </a:ext>
            </a:extLst>
          </p:cNvPr>
          <p:cNvCxnSpPr/>
          <p:nvPr/>
        </p:nvCxnSpPr>
        <p:spPr>
          <a:xfrm>
            <a:off x="5198953" y="5638800"/>
            <a:ext cx="800100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1ED36B9-CC56-451F-A964-AA0E48E866F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328650"/>
            <a:ext cx="2450150" cy="53058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856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1: </a:t>
            </a:r>
            <a:r>
              <a:rPr lang="en-US" sz="2800" b="0" dirty="0" err="1"/>
              <a:t>Tổng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8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2. </a:t>
            </a:r>
            <a:r>
              <a:rPr lang="en-US" sz="2000" b="1" dirty="0" err="1">
                <a:solidFill>
                  <a:schemeClr val="bg2"/>
                </a:solidFill>
              </a:rPr>
              <a:t>Các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chức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năng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chính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371600" y="2209800"/>
            <a:ext cx="6781800" cy="3557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lphaLcParenR" startAt="3"/>
            </a:pPr>
            <a:r>
              <a:rPr lang="en-US" sz="1800" b="1" i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 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b="1" i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 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dung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phẩm.</a:t>
            </a:r>
            <a:endParaRPr lang="en-US" dirty="0">
              <a:solidFill>
                <a:schemeClr val="bg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lphaLcParenR" startAt="3"/>
            </a:pPr>
            <a:r>
              <a:rPr lang="en-US" sz="1800" b="1" i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b="1" i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thỏa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túi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rồi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ấn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hàng.</a:t>
            </a:r>
            <a:endParaRPr lang="en-US" dirty="0">
              <a:solidFill>
                <a:schemeClr val="bg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lphaLcParenR" startAt="3"/>
            </a:pPr>
            <a:r>
              <a:rPr lang="en-US" sz="1800" b="1" i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b="1" i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07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28600" y="1667458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3. </a:t>
            </a:r>
            <a:r>
              <a:rPr lang="en-US" sz="2000" b="1" dirty="0" err="1">
                <a:solidFill>
                  <a:schemeClr val="bg2"/>
                </a:solidFill>
              </a:rPr>
              <a:t>Hướng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dẫn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thay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đổi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mật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khẩu</a:t>
            </a:r>
            <a:endParaRPr lang="vi-VN" sz="2000" b="1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0">
            <a:extLst>
              <a:ext uri="{FF2B5EF4-FFF2-40B4-BE49-F238E27FC236}">
                <a16:creationId xmlns:a16="http://schemas.microsoft.com/office/drawing/2014/main" id="{21ED25EE-8E06-4369-AAC8-3C0758426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1" y="2245735"/>
            <a:ext cx="5410200" cy="961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-&gt;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”. 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cũ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”,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”,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82ED49-6BB2-422A-8693-4AE701C9E38A}"/>
              </a:ext>
            </a:extLst>
          </p:cNvPr>
          <p:cNvCxnSpPr/>
          <p:nvPr/>
        </p:nvCxnSpPr>
        <p:spPr>
          <a:xfrm>
            <a:off x="5194712" y="3416162"/>
            <a:ext cx="800100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1562CE-2454-4B0D-A96B-B6954BFEBFC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512" y="1109667"/>
            <a:ext cx="2463488" cy="532884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298540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80266" y="1524000"/>
            <a:ext cx="4444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3. </a:t>
            </a:r>
            <a:r>
              <a:rPr lang="en-US" sz="2000" b="1" dirty="0" err="1">
                <a:solidFill>
                  <a:schemeClr val="bg2"/>
                </a:solidFill>
              </a:rPr>
              <a:t>Thay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đổi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địa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chỉ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giao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mặc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định</a:t>
            </a:r>
            <a:endParaRPr lang="vi-VN" sz="2000" b="1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13" y="2154217"/>
            <a:ext cx="5367505" cy="1463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”: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tỉnh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huyện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phường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xã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Sau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37BD9D-5A25-491E-9DC4-7A6A38607F6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967" y="1371600"/>
            <a:ext cx="2362200" cy="511537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C4C71E-D15C-41D4-8E07-47EC0C7F44EC}"/>
              </a:ext>
            </a:extLst>
          </p:cNvPr>
          <p:cNvCxnSpPr/>
          <p:nvPr/>
        </p:nvCxnSpPr>
        <p:spPr>
          <a:xfrm>
            <a:off x="5286493" y="4572000"/>
            <a:ext cx="800100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38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36244" y="1447800"/>
            <a:ext cx="4411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3. </a:t>
            </a:r>
            <a:r>
              <a:rPr lang="en-US" sz="2000" b="1" dirty="0" err="1">
                <a:solidFill>
                  <a:schemeClr val="bg2"/>
                </a:solidFill>
              </a:rPr>
              <a:t>Thay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đổi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địa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chỉ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giao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hàng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mặc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định</a:t>
            </a:r>
            <a:endParaRPr lang="vi-VN" sz="2000" b="1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37" y="2286000"/>
            <a:ext cx="4977534" cy="1463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”: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tỉnh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huyện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phường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xã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Sau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048CA5-B3A7-49FE-A52D-513412E114C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301" y="1219201"/>
            <a:ext cx="2538238" cy="549658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5404DC-E57A-4A21-9CCE-0F4089C830E3}"/>
              </a:ext>
            </a:extLst>
          </p:cNvPr>
          <p:cNvCxnSpPr/>
          <p:nvPr/>
        </p:nvCxnSpPr>
        <p:spPr>
          <a:xfrm>
            <a:off x="5476321" y="3419475"/>
            <a:ext cx="800100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2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36244" y="1447800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4. </a:t>
            </a:r>
            <a:r>
              <a:rPr lang="en-US" b="1" dirty="0" err="1" smtClean="0">
                <a:solidFill>
                  <a:schemeClr val="bg2"/>
                </a:solidFill>
              </a:rPr>
              <a:t>Quản</a:t>
            </a:r>
            <a:r>
              <a:rPr lang="en-US" b="1" dirty="0" smtClean="0">
                <a:solidFill>
                  <a:schemeClr val="bg2"/>
                </a:solidFill>
              </a:rPr>
              <a:t> </a:t>
            </a:r>
            <a:r>
              <a:rPr lang="en-US" b="1" dirty="0" err="1" smtClean="0">
                <a:solidFill>
                  <a:schemeClr val="bg2"/>
                </a:solidFill>
              </a:rPr>
              <a:t>lý</a:t>
            </a:r>
            <a:r>
              <a:rPr lang="en-US" b="1" dirty="0" smtClean="0">
                <a:solidFill>
                  <a:schemeClr val="bg2"/>
                </a:solidFill>
              </a:rPr>
              <a:t> admin</a:t>
            </a:r>
            <a:endParaRPr lang="vi-VN" b="1" dirty="0">
              <a:solidFill>
                <a:schemeClr val="bg2"/>
              </a:solidFill>
            </a:endParaRP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37" y="2424212"/>
            <a:ext cx="4977534" cy="1186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khoản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181" y="1817132"/>
            <a:ext cx="2282246" cy="494293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244304" y="3017515"/>
            <a:ext cx="689896" cy="33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086600" y="3810000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39134" y="3556084"/>
            <a:ext cx="16225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>
                <a:solidFill>
                  <a:srgbClr val="FF0000"/>
                </a:solidFill>
              </a:rPr>
              <a:t>Tính</a:t>
            </a:r>
            <a:r>
              <a:rPr lang="en-US" sz="1050" dirty="0" smtClean="0">
                <a:solidFill>
                  <a:srgbClr val="FF0000"/>
                </a:solidFill>
              </a:rPr>
              <a:t> </a:t>
            </a:r>
            <a:r>
              <a:rPr lang="en-US" sz="1050" dirty="0" err="1" smtClean="0">
                <a:solidFill>
                  <a:srgbClr val="FF0000"/>
                </a:solidFill>
              </a:rPr>
              <a:t>năng</a:t>
            </a:r>
            <a:r>
              <a:rPr lang="en-US" sz="1050" dirty="0" smtClean="0">
                <a:solidFill>
                  <a:srgbClr val="FF0000"/>
                </a:solidFill>
              </a:rPr>
              <a:t> </a:t>
            </a:r>
            <a:r>
              <a:rPr lang="en-US" sz="1050" dirty="0" err="1" smtClean="0">
                <a:solidFill>
                  <a:srgbClr val="FF0000"/>
                </a:solidFill>
              </a:rPr>
              <a:t>chưa</a:t>
            </a:r>
            <a:r>
              <a:rPr lang="en-US" sz="1050" dirty="0" smtClean="0">
                <a:solidFill>
                  <a:srgbClr val="FF0000"/>
                </a:solidFill>
              </a:rPr>
              <a:t> </a:t>
            </a:r>
            <a:r>
              <a:rPr lang="en-US" sz="1050" dirty="0" err="1" smtClean="0">
                <a:solidFill>
                  <a:srgbClr val="FF0000"/>
                </a:solidFill>
              </a:rPr>
              <a:t>hoàn</a:t>
            </a:r>
            <a:r>
              <a:rPr lang="en-US" sz="1050" dirty="0" smtClean="0">
                <a:solidFill>
                  <a:srgbClr val="FF0000"/>
                </a:solidFill>
              </a:rPr>
              <a:t> </a:t>
            </a:r>
            <a:r>
              <a:rPr lang="en-US" sz="1050" dirty="0" err="1" smtClean="0">
                <a:solidFill>
                  <a:srgbClr val="FF0000"/>
                </a:solidFill>
              </a:rPr>
              <a:t>thiện</a:t>
            </a:r>
            <a:endParaRPr 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59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36244" y="1447800"/>
            <a:ext cx="3469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4. </a:t>
            </a:r>
            <a:r>
              <a:rPr lang="en-US" sz="2000" b="1" dirty="0" err="1" smtClean="0">
                <a:solidFill>
                  <a:schemeClr val="bg2"/>
                </a:solidFill>
              </a:rPr>
              <a:t>Quản</a:t>
            </a:r>
            <a:r>
              <a:rPr lang="en-US" sz="2000" b="1" dirty="0" smtClean="0">
                <a:solidFill>
                  <a:schemeClr val="bg2"/>
                </a:solidFill>
              </a:rPr>
              <a:t> </a:t>
            </a:r>
            <a:r>
              <a:rPr lang="en-US" sz="2000" b="1" dirty="0" err="1" smtClean="0">
                <a:solidFill>
                  <a:schemeClr val="bg2"/>
                </a:solidFill>
              </a:rPr>
              <a:t>lý</a:t>
            </a:r>
            <a:r>
              <a:rPr lang="en-US" sz="2000" b="1" dirty="0" smtClean="0">
                <a:solidFill>
                  <a:schemeClr val="bg2"/>
                </a:solidFill>
              </a:rPr>
              <a:t> admin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20" y="1963645"/>
            <a:ext cx="3505200" cy="3375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Admin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“QUẢN LÍ ĐƠN HÀNG”.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5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Chưa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Đang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lấy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Đang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hủy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00" y="2229793"/>
            <a:ext cx="2065761" cy="447406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4972092" y="3383655"/>
            <a:ext cx="689896" cy="335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235048"/>
            <a:ext cx="2025018" cy="438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5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36244" y="1447800"/>
            <a:ext cx="3469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4. </a:t>
            </a:r>
            <a:r>
              <a:rPr lang="en-US" sz="2000" b="1" dirty="0" err="1" smtClean="0">
                <a:solidFill>
                  <a:schemeClr val="bg2"/>
                </a:solidFill>
              </a:rPr>
              <a:t>Quản</a:t>
            </a:r>
            <a:r>
              <a:rPr lang="en-US" sz="2000" b="1" dirty="0" smtClean="0">
                <a:solidFill>
                  <a:schemeClr val="bg2"/>
                </a:solidFill>
              </a:rPr>
              <a:t> </a:t>
            </a:r>
            <a:r>
              <a:rPr lang="en-US" sz="2000" b="1" dirty="0" err="1" smtClean="0">
                <a:solidFill>
                  <a:schemeClr val="bg2"/>
                </a:solidFill>
              </a:rPr>
              <a:t>lý</a:t>
            </a:r>
            <a:r>
              <a:rPr lang="en-US" sz="2000" b="1" dirty="0" smtClean="0">
                <a:solidFill>
                  <a:schemeClr val="bg2"/>
                </a:solidFill>
              </a:rPr>
              <a:t> admin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981200"/>
            <a:ext cx="3505200" cy="767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Chưa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Đang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lấy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576001"/>
            <a:ext cx="2438798" cy="5282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4688088" y="2365055"/>
            <a:ext cx="830185" cy="331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576866"/>
            <a:ext cx="2438400" cy="528113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8077200" y="2365055"/>
            <a:ext cx="609600" cy="54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40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36244" y="1447800"/>
            <a:ext cx="3469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4. </a:t>
            </a:r>
            <a:r>
              <a:rPr lang="en-US" sz="2000" b="1" dirty="0" err="1" smtClean="0">
                <a:solidFill>
                  <a:schemeClr val="bg2"/>
                </a:solidFill>
              </a:rPr>
              <a:t>Quản</a:t>
            </a:r>
            <a:r>
              <a:rPr lang="en-US" sz="2000" b="1" dirty="0" smtClean="0">
                <a:solidFill>
                  <a:schemeClr val="bg2"/>
                </a:solidFill>
              </a:rPr>
              <a:t> </a:t>
            </a:r>
            <a:r>
              <a:rPr lang="en-US" sz="2000" b="1" dirty="0" err="1" smtClean="0">
                <a:solidFill>
                  <a:schemeClr val="bg2"/>
                </a:solidFill>
              </a:rPr>
              <a:t>lý</a:t>
            </a:r>
            <a:r>
              <a:rPr lang="en-US" sz="2000" b="1" dirty="0" smtClean="0">
                <a:solidFill>
                  <a:schemeClr val="bg2"/>
                </a:solidFill>
              </a:rPr>
              <a:t> admin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63" y="1898551"/>
            <a:ext cx="3505200" cy="1186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Đang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hủy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1" y="2590800"/>
            <a:ext cx="1970246" cy="426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590800"/>
            <a:ext cx="1970246" cy="426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754" y="2590800"/>
            <a:ext cx="1970246" cy="42672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3794014" y="3229789"/>
            <a:ext cx="396986" cy="427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456839" y="2292529"/>
            <a:ext cx="716915" cy="784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915400" y="3286048"/>
            <a:ext cx="76200" cy="752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41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36244" y="1447800"/>
            <a:ext cx="3469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4. </a:t>
            </a:r>
            <a:r>
              <a:rPr lang="en-US" sz="2000" b="1" dirty="0" err="1" smtClean="0">
                <a:solidFill>
                  <a:schemeClr val="bg2"/>
                </a:solidFill>
              </a:rPr>
              <a:t>Quản</a:t>
            </a:r>
            <a:r>
              <a:rPr lang="en-US" sz="2000" b="1" dirty="0" smtClean="0">
                <a:solidFill>
                  <a:schemeClr val="bg2"/>
                </a:solidFill>
              </a:rPr>
              <a:t> </a:t>
            </a:r>
            <a:r>
              <a:rPr lang="en-US" sz="2000" b="1" dirty="0" err="1" smtClean="0">
                <a:solidFill>
                  <a:schemeClr val="bg2"/>
                </a:solidFill>
              </a:rPr>
              <a:t>lý</a:t>
            </a:r>
            <a:r>
              <a:rPr lang="en-US" sz="2000" b="1" dirty="0" smtClean="0">
                <a:solidFill>
                  <a:schemeClr val="bg2"/>
                </a:solidFill>
              </a:rPr>
              <a:t> admin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057400"/>
            <a:ext cx="3505200" cy="1277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Ở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admin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click “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chuyển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shipper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885" y="1847910"/>
            <a:ext cx="2313252" cy="501009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8003175" y="5867400"/>
            <a:ext cx="607425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83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36244" y="1447800"/>
            <a:ext cx="3469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5. </a:t>
            </a:r>
            <a:r>
              <a:rPr lang="en-US" sz="2000" b="1" dirty="0" err="1" smtClean="0">
                <a:solidFill>
                  <a:schemeClr val="bg2"/>
                </a:solidFill>
              </a:rPr>
              <a:t>Trang</a:t>
            </a:r>
            <a:r>
              <a:rPr lang="en-US" sz="2000" b="1" dirty="0" smtClean="0">
                <a:solidFill>
                  <a:schemeClr val="bg2"/>
                </a:solidFill>
              </a:rPr>
              <a:t> shipper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947067"/>
            <a:ext cx="3505200" cy="138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shipper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lí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Shipper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click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“QUẢN LÍ ĐƠN HÀNG”.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1906936"/>
            <a:ext cx="2285999" cy="4951064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5562600" y="3327445"/>
            <a:ext cx="1219200" cy="253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54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36244" y="1447800"/>
            <a:ext cx="3469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5. </a:t>
            </a:r>
            <a:r>
              <a:rPr lang="en-US" sz="2000" b="1" dirty="0" err="1" smtClean="0">
                <a:solidFill>
                  <a:schemeClr val="bg2"/>
                </a:solidFill>
              </a:rPr>
              <a:t>Trang</a:t>
            </a:r>
            <a:r>
              <a:rPr lang="en-US" sz="2000" b="1" dirty="0" smtClean="0">
                <a:solidFill>
                  <a:schemeClr val="bg2"/>
                </a:solidFill>
              </a:rPr>
              <a:t> shipper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906936"/>
            <a:ext cx="3505200" cy="188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uản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Đang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lấy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Đang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567076"/>
            <a:ext cx="1981200" cy="4290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726" y="2567076"/>
            <a:ext cx="1981200" cy="42909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653" y="2567076"/>
            <a:ext cx="1976347" cy="428041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3581400" y="2452454"/>
            <a:ext cx="685800" cy="59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062954" y="3192399"/>
            <a:ext cx="569074" cy="585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8611511" y="3192399"/>
            <a:ext cx="303889" cy="38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53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1: </a:t>
            </a:r>
            <a:r>
              <a:rPr lang="en-US" sz="2800" b="0" dirty="0" err="1"/>
              <a:t>Tổng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57200" y="1097873"/>
            <a:ext cx="293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2. </a:t>
            </a:r>
            <a:r>
              <a:rPr lang="en-US" sz="2000" b="1" dirty="0" err="1">
                <a:solidFill>
                  <a:schemeClr val="bg2"/>
                </a:solidFill>
              </a:rPr>
              <a:t>Các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chức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năng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chính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371600" y="1752600"/>
            <a:ext cx="6781800" cy="411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lphaLcParenR" startAt="6"/>
            </a:pPr>
            <a:r>
              <a:rPr lang="en-US" sz="1800" b="1" i="1" smtClean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Đặt hàng</a:t>
            </a:r>
            <a:endParaRPr lang="en-US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lphaLcParenR" startAt="6"/>
            </a:pPr>
            <a:r>
              <a:rPr lang="en-US" sz="1800" b="1" i="1" smtClean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Quản </a:t>
            </a:r>
            <a:r>
              <a:rPr lang="en-US" sz="1800" b="1" i="1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b="1" i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smtClean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mtClean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smtClean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Bạn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smtClean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hàng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”,“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smtClean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“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sz="1800" smtClean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en-US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lphaLcParenR" startAt="6"/>
            </a:pPr>
            <a:r>
              <a:rPr lang="en-US" sz="1800" b="1" i="1" smtClean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Đổi </a:t>
            </a:r>
            <a:r>
              <a:rPr lang="en-US" sz="1800" b="1" i="1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b="1" i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smtClean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mtClean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smtClean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Bạn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smtClean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mình.</a:t>
            </a:r>
            <a:endParaRPr lang="en-US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lphaLcParenR" startAt="6"/>
            </a:pPr>
            <a:r>
              <a:rPr lang="en-US" sz="1800" b="1" i="1" smtClean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Cập </a:t>
            </a:r>
            <a:r>
              <a:rPr lang="en-US" sz="1800" b="1" i="1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1" i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b="1" i="1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b="1" i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smtClean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mtClean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smtClean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Bạn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gmail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8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smtClean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,…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lphaLcParenR" startAt="6"/>
            </a:pPr>
            <a:r>
              <a:rPr lang="en-US" b="1" i="1" smtClean="0">
                <a:solidFill>
                  <a:schemeClr val="bg1"/>
                </a:solidFill>
                <a:latin typeface="+mj-lt"/>
              </a:rPr>
              <a:t>Đánh </a:t>
            </a:r>
            <a:r>
              <a:rPr lang="en-US" b="1" i="1">
                <a:solidFill>
                  <a:schemeClr val="bg1"/>
                </a:solidFill>
                <a:latin typeface="+mj-lt"/>
              </a:rPr>
              <a:t>giá sản phẩm sau khi mua hàng</a:t>
            </a:r>
            <a:endParaRPr lang="en-US" i="1">
              <a:solidFill>
                <a:schemeClr val="bg1"/>
              </a:solidFill>
              <a:latin typeface="+mj-lt"/>
            </a:endParaRPr>
          </a:p>
          <a:p>
            <a:r>
              <a:rPr lang="en-US" smtClean="0">
                <a:solidFill>
                  <a:schemeClr val="bg1"/>
                </a:solidFill>
                <a:latin typeface="+mj-lt"/>
              </a:rPr>
              <a:t>	Bạn </a:t>
            </a:r>
            <a:r>
              <a:rPr lang="en-US">
                <a:solidFill>
                  <a:schemeClr val="bg1"/>
                </a:solidFill>
                <a:latin typeface="+mj-lt"/>
              </a:rPr>
              <a:t>có thể đánh giá sản phẩm </a:t>
            </a:r>
            <a:r>
              <a:rPr lang="en-US">
                <a:solidFill>
                  <a:schemeClr val="bg1"/>
                </a:solidFill>
                <a:latin typeface="+mj-lt"/>
              </a:rPr>
              <a:t>sau </a:t>
            </a:r>
            <a:r>
              <a:rPr lang="en-US" smtClean="0">
                <a:solidFill>
                  <a:schemeClr val="bg1"/>
                </a:solidFill>
                <a:latin typeface="+mj-lt"/>
              </a:rPr>
              <a:t>khi đã nhận hàng thành công.</a:t>
            </a:r>
          </a:p>
        </p:txBody>
      </p:sp>
    </p:spTree>
    <p:extLst>
      <p:ext uri="{BB962C8B-B14F-4D97-AF65-F5344CB8AC3E}">
        <p14:creationId xmlns:p14="http://schemas.microsoft.com/office/powerpoint/2010/main" val="410616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36244" y="1447800"/>
            <a:ext cx="3469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5. </a:t>
            </a:r>
            <a:r>
              <a:rPr lang="en-US" sz="2000" b="1" dirty="0" err="1" smtClean="0">
                <a:solidFill>
                  <a:schemeClr val="bg2"/>
                </a:solidFill>
              </a:rPr>
              <a:t>Trang</a:t>
            </a:r>
            <a:r>
              <a:rPr lang="en-US" sz="2000" b="1" dirty="0" smtClean="0">
                <a:solidFill>
                  <a:schemeClr val="bg2"/>
                </a:solidFill>
              </a:rPr>
              <a:t> shipper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803" y="2053145"/>
            <a:ext cx="3505200" cy="1973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Ở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shipper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mua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quét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QR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bước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Click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-&gt; “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956" y="2055414"/>
            <a:ext cx="2217444" cy="48025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055414"/>
            <a:ext cx="2216527" cy="48006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4876800" y="2819400"/>
            <a:ext cx="1219200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39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36244" y="1447800"/>
            <a:ext cx="3469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5. </a:t>
            </a:r>
            <a:r>
              <a:rPr lang="en-US" sz="2000" b="1" dirty="0" err="1" smtClean="0">
                <a:solidFill>
                  <a:schemeClr val="bg2"/>
                </a:solidFill>
              </a:rPr>
              <a:t>Trang</a:t>
            </a:r>
            <a:r>
              <a:rPr lang="en-US" sz="2000" b="1" dirty="0" smtClean="0">
                <a:solidFill>
                  <a:schemeClr val="bg2"/>
                </a:solidFill>
              </a:rPr>
              <a:t> shipper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161190"/>
            <a:ext cx="3505200" cy="1676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Click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-&gt; “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Ở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màn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shipper click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quét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QR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738" y="2057400"/>
            <a:ext cx="2216527" cy="4800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168869" y="6019800"/>
            <a:ext cx="641131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865" y="2057400"/>
            <a:ext cx="291113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4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36244" y="1447800"/>
            <a:ext cx="3469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5. </a:t>
            </a:r>
            <a:r>
              <a:rPr lang="en-US" sz="2000" b="1" dirty="0" err="1" smtClean="0">
                <a:solidFill>
                  <a:schemeClr val="bg2"/>
                </a:solidFill>
              </a:rPr>
              <a:t>Trang</a:t>
            </a:r>
            <a:r>
              <a:rPr lang="en-US" sz="2000" b="1" dirty="0" smtClean="0">
                <a:solidFill>
                  <a:schemeClr val="bg2"/>
                </a:solidFill>
              </a:rPr>
              <a:t> shipper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13531"/>
            <a:ext cx="3505200" cy="2372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Ở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màn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shipper click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quét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QR 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quét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QR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tiếng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613" y="2057400"/>
            <a:ext cx="2911136" cy="480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157" y="2052144"/>
            <a:ext cx="2163312" cy="480585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7696200" y="5334000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696200" y="5334000"/>
            <a:ext cx="1143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522143" y="5080083"/>
            <a:ext cx="14911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>
                <a:solidFill>
                  <a:srgbClr val="FF0000"/>
                </a:solidFill>
              </a:rPr>
              <a:t>Quét</a:t>
            </a:r>
            <a:r>
              <a:rPr lang="en-US" sz="1050" dirty="0" smtClean="0">
                <a:solidFill>
                  <a:srgbClr val="FF0000"/>
                </a:solidFill>
              </a:rPr>
              <a:t> </a:t>
            </a:r>
            <a:r>
              <a:rPr lang="en-US" sz="1050" dirty="0" err="1" smtClean="0">
                <a:solidFill>
                  <a:srgbClr val="FF0000"/>
                </a:solidFill>
              </a:rPr>
              <a:t>mã</a:t>
            </a:r>
            <a:r>
              <a:rPr lang="en-US" sz="1050" dirty="0" smtClean="0">
                <a:solidFill>
                  <a:srgbClr val="FF0000"/>
                </a:solidFill>
              </a:rPr>
              <a:t> QR </a:t>
            </a:r>
            <a:r>
              <a:rPr lang="en-US" sz="1050" dirty="0" err="1" smtClean="0">
                <a:solidFill>
                  <a:srgbClr val="FF0000"/>
                </a:solidFill>
              </a:rPr>
              <a:t>thành</a:t>
            </a:r>
            <a:r>
              <a:rPr lang="en-US" sz="1050" dirty="0" smtClean="0">
                <a:solidFill>
                  <a:srgbClr val="FF0000"/>
                </a:solidFill>
              </a:rPr>
              <a:t> </a:t>
            </a:r>
            <a:r>
              <a:rPr lang="en-US" sz="1050" dirty="0" err="1" smtClean="0">
                <a:solidFill>
                  <a:srgbClr val="FF0000"/>
                </a:solidFill>
              </a:rPr>
              <a:t>công</a:t>
            </a:r>
            <a:endParaRPr 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90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5: </a:t>
            </a:r>
            <a:r>
              <a:rPr lang="en-US" sz="2800" b="0" dirty="0" err="1"/>
              <a:t>Đánh</a:t>
            </a:r>
            <a:r>
              <a:rPr lang="en-US" sz="2800" b="0" dirty="0"/>
              <a:t> </a:t>
            </a:r>
            <a:r>
              <a:rPr lang="en-US" sz="2800" b="0" dirty="0" err="1"/>
              <a:t>giá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104149"/>
            <a:ext cx="5819221" cy="264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endParaRPr lang="vi-VN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buFont typeface="Wingdings" panose="05000000000000000000" pitchFamily="2" charset="2"/>
              <a:buChar char="q"/>
            </a:pPr>
            <a:r>
              <a:rPr lang="en-US" sz="180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Thành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4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indent="-285750">
              <a:buFont typeface="Wingdings" panose="05000000000000000000" pitchFamily="2" charset="2"/>
              <a:buChar char="q"/>
            </a:pP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4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tuần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indent="-285750">
              <a:buFont typeface="Wingdings" panose="05000000000000000000" pitchFamily="2" charset="2"/>
              <a:buChar char="q"/>
            </a:pPr>
            <a:r>
              <a:rPr lang="en-US" sz="180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Kích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thước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bình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vi-VN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buFont typeface="Wingdings" panose="05000000000000000000" pitchFamily="2" charset="2"/>
              <a:buChar char="q"/>
            </a:pP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Windows 10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indent="-285750">
              <a:buFont typeface="Wingdings" panose="05000000000000000000" pitchFamily="2" charset="2"/>
              <a:buChar char="q"/>
            </a:pPr>
            <a:r>
              <a:rPr lang="en-US" sz="180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Android Studio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ngôn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ngữ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Java)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indent="-285750">
              <a:buFont typeface="Wingdings" panose="05000000000000000000" pitchFamily="2" charset="2"/>
              <a:buChar char="q"/>
            </a:pPr>
            <a:r>
              <a:rPr lang="en-US" sz="180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MYSQL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marR="0" indent="-285750">
              <a:buFont typeface="Wingdings" panose="05000000000000000000" pitchFamily="2" charset="2"/>
              <a:buChar char="q"/>
            </a:pPr>
            <a:r>
              <a:rPr lang="en-US" sz="180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Word, PPT…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D107690-553F-4565-9ADF-4B0F7144CF35}"/>
              </a:ext>
            </a:extLst>
          </p:cNvPr>
          <p:cNvSpPr txBox="1">
            <a:spLocks/>
          </p:cNvSpPr>
          <p:nvPr/>
        </p:nvSpPr>
        <p:spPr>
          <a:xfrm>
            <a:off x="304800" y="856508"/>
            <a:ext cx="1907219" cy="646331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l" rtl="0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A: </a:t>
            </a:r>
            <a:r>
              <a:rPr lang="en-US" sz="2400" b="0" dirty="0" err="1"/>
              <a:t>Tổng</a:t>
            </a:r>
            <a:r>
              <a:rPr lang="en-US" sz="2400" b="0" dirty="0"/>
              <a:t> </a:t>
            </a:r>
            <a:r>
              <a:rPr lang="en-US" sz="2400" b="0" dirty="0" err="1"/>
              <a:t>kết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77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5: </a:t>
            </a:r>
            <a:r>
              <a:rPr lang="en-US" sz="2800" b="0" dirty="0" err="1"/>
              <a:t>Đánh</a:t>
            </a:r>
            <a:r>
              <a:rPr lang="en-US" sz="2800" b="0" dirty="0"/>
              <a:t> </a:t>
            </a:r>
            <a:r>
              <a:rPr lang="en-US" sz="2800" b="0" dirty="0" err="1"/>
              <a:t>giá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590145"/>
            <a:ext cx="8041319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buFont typeface="Wingdings" panose="05000000000000000000" pitchFamily="2" charset="2"/>
              <a:buChar char="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vi-V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cơ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chương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thân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thiện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dễ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giúp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hướng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dẫn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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Nhược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endParaRPr lang="vi-V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Chưa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xây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chương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Hầu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hết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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vi-V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Hiểu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tiếp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cũng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tế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cơ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hội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vận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thức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thuyết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trường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áp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tiễn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/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Link GitHub: </a:t>
            </a:r>
            <a:r>
              <a:rPr lang="en-US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https://github.com/cungtrang0978/JavaTechnology</a:t>
            </a:r>
            <a:endParaRPr lang="vi-VN" u="sng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D107690-553F-4565-9ADF-4B0F7144CF35}"/>
              </a:ext>
            </a:extLst>
          </p:cNvPr>
          <p:cNvSpPr txBox="1">
            <a:spLocks/>
          </p:cNvSpPr>
          <p:nvPr/>
        </p:nvSpPr>
        <p:spPr>
          <a:xfrm>
            <a:off x="381000" y="790839"/>
            <a:ext cx="1907219" cy="646331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l" rtl="0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B: </a:t>
            </a:r>
            <a:r>
              <a:rPr lang="en-US" sz="2400" b="0" dirty="0" err="1"/>
              <a:t>Kết</a:t>
            </a:r>
            <a:r>
              <a:rPr lang="en-US" sz="2400" b="0" dirty="0"/>
              <a:t> </a:t>
            </a:r>
            <a:r>
              <a:rPr lang="en-US" sz="2400" b="0" dirty="0" err="1"/>
              <a:t>luận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734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136338"/>
            <a:ext cx="581922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/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Khóa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Java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OOP: </a:t>
            </a:r>
            <a:r>
              <a:rPr lang="en-US" sz="1800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https://www.youtube.com/watch?v=3gtOAlcovoQ&amp;list=PL33lvabfss1yGrOutFR03OZoqm91TSsvs&amp;ab_channel=Kteam</a:t>
            </a:r>
            <a:endParaRPr lang="vi-VN" sz="18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Android A-Z: </a:t>
            </a:r>
            <a:r>
              <a:rPr lang="en-US" sz="1800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https://www.youtube.com/watch?v=k7x7Q3-nU6o&amp;list=PLzrVYRai0riSRJ3M3bifVWWRq5eJMu6tv&amp;ab_channel=TrungT%C3%A2m%C4%90%C3%A0oT%E1%BA%A1oTinH%E1%BB%8DcKhoaPh%E1%BA%A1m</a:t>
            </a:r>
            <a:endParaRPr lang="vi-VN" sz="18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[3] Trang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trực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Tiki: </a:t>
            </a:r>
            <a:r>
              <a:rPr lang="en-US" sz="1800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https://tiki.vn/</a:t>
            </a:r>
            <a:endParaRPr lang="vi-VN" sz="18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D107690-553F-4565-9ADF-4B0F7144CF35}"/>
              </a:ext>
            </a:extLst>
          </p:cNvPr>
          <p:cNvSpPr txBox="1">
            <a:spLocks/>
          </p:cNvSpPr>
          <p:nvPr/>
        </p:nvSpPr>
        <p:spPr>
          <a:xfrm>
            <a:off x="252153" y="630703"/>
            <a:ext cx="2795847" cy="646331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l" rtl="0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err="1"/>
              <a:t>Nguồn</a:t>
            </a:r>
            <a:r>
              <a:rPr lang="en-US" sz="2400" b="0" dirty="0"/>
              <a:t> </a:t>
            </a:r>
            <a:r>
              <a:rPr lang="en-US" sz="2400" b="0" dirty="0" err="1"/>
              <a:t>tham</a:t>
            </a:r>
            <a:r>
              <a:rPr lang="en-US" sz="2400" b="0" dirty="0"/>
              <a:t> </a:t>
            </a:r>
            <a:r>
              <a:rPr lang="en-US" sz="2400" b="0" dirty="0" err="1"/>
              <a:t>khảo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082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24BE1FA-92D1-4D70-B6B2-62C7EDE32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3657600" cy="799306"/>
          </a:xfrm>
        </p:spPr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6: DEMO</a:t>
            </a:r>
          </a:p>
        </p:txBody>
      </p:sp>
    </p:spTree>
    <p:extLst>
      <p:ext uri="{BB962C8B-B14F-4D97-AF65-F5344CB8AC3E}">
        <p14:creationId xmlns:p14="http://schemas.microsoft.com/office/powerpoint/2010/main" val="3267522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1: </a:t>
            </a:r>
            <a:r>
              <a:rPr lang="en-US" sz="2800" b="0" dirty="0" err="1"/>
              <a:t>Tổng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16880" y="1061822"/>
            <a:ext cx="293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2. </a:t>
            </a:r>
            <a:r>
              <a:rPr lang="en-US" sz="2000" b="1" dirty="0" err="1">
                <a:solidFill>
                  <a:schemeClr val="bg2"/>
                </a:solidFill>
              </a:rPr>
              <a:t>Các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chức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năng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chính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371600" y="1747622"/>
            <a:ext cx="678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i="1" smtClean="0">
                <a:solidFill>
                  <a:schemeClr val="bg1"/>
                </a:solidFill>
                <a:latin typeface="+mj-lt"/>
              </a:rPr>
              <a:t>k)   Lọc và sắp xếp sản phẩm</a:t>
            </a:r>
          </a:p>
          <a:p>
            <a:pPr marL="914400" lvl="0"/>
            <a:r>
              <a:rPr lang="en-US" smtClean="0">
                <a:solidFill>
                  <a:schemeClr val="bg1"/>
                </a:solidFill>
                <a:latin typeface="+mj-lt"/>
              </a:rPr>
              <a:t>- Lọc sản phẩm theo đánh giá, giá sản phẩm. </a:t>
            </a:r>
          </a:p>
          <a:p>
            <a:pPr marL="914400" lvl="0"/>
            <a:r>
              <a:rPr lang="en-US" smtClean="0">
                <a:solidFill>
                  <a:schemeClr val="bg1"/>
                </a:solidFill>
                <a:latin typeface="+mj-lt"/>
              </a:rPr>
              <a:t>- Sắp xếp theo giá, sản phẩm mới, đánh giá (cao -&gt; thấp), giảm giá.</a:t>
            </a:r>
          </a:p>
          <a:p>
            <a:pPr marL="342900" indent="-342900">
              <a:buAutoNum type="alphaLcParenR" startAt="12"/>
            </a:pPr>
            <a:r>
              <a:rPr lang="en-US" b="1" i="1" smtClean="0">
                <a:solidFill>
                  <a:schemeClr val="bg1"/>
                </a:solidFill>
                <a:latin typeface="+mj-lt"/>
              </a:rPr>
              <a:t>Shipper quản lí đơn hàng</a:t>
            </a:r>
            <a:endParaRPr lang="en-US" i="1">
              <a:solidFill>
                <a:schemeClr val="bg1"/>
              </a:solidFill>
              <a:latin typeface="+mj-lt"/>
            </a:endParaRPr>
          </a:p>
          <a:p>
            <a:pPr marL="635000" indent="50800"/>
            <a:r>
              <a:rPr lang="en-US" i="1" smtClean="0">
                <a:solidFill>
                  <a:schemeClr val="bg1"/>
                </a:solidFill>
                <a:latin typeface="+mj-lt"/>
              </a:rPr>
              <a:t>	- </a:t>
            </a:r>
            <a:r>
              <a:rPr lang="en-US" smtClean="0">
                <a:solidFill>
                  <a:schemeClr val="bg1"/>
                </a:solidFill>
                <a:latin typeface="+mj-lt"/>
              </a:rPr>
              <a:t>Shipper có thể xem các đơn hàng chưa được lấy, chưa được giao, và đã giao thành công.</a:t>
            </a:r>
          </a:p>
          <a:p>
            <a:pPr marL="635000" indent="50800"/>
            <a:r>
              <a:rPr lang="en-US">
                <a:solidFill>
                  <a:schemeClr val="bg1"/>
                </a:solidFill>
                <a:latin typeface="+mj-lt"/>
              </a:rPr>
              <a:t>	</a:t>
            </a:r>
            <a:r>
              <a:rPr lang="en-US" smtClean="0">
                <a:solidFill>
                  <a:schemeClr val="bg1"/>
                </a:solidFill>
                <a:latin typeface="+mj-lt"/>
              </a:rPr>
              <a:t>- Khi giao hàng đến người mua thì shipper có thể thanh toán bằng QR Code hoặc thanh toán tiền mặt.</a:t>
            </a:r>
          </a:p>
          <a:p>
            <a:pPr marL="342900" indent="-342900">
              <a:buAutoNum type="alphaLcParenR" startAt="13"/>
            </a:pPr>
            <a:r>
              <a:rPr lang="en-US" b="1" i="1" smtClean="0">
                <a:solidFill>
                  <a:schemeClr val="bg1"/>
                </a:solidFill>
                <a:latin typeface="+mj-lt"/>
              </a:rPr>
              <a:t>Admin quản lý đơn hàng</a:t>
            </a:r>
          </a:p>
          <a:p>
            <a:pPr marL="685800"/>
            <a:r>
              <a:rPr lang="en-US" b="1" i="1" smtClean="0">
                <a:solidFill>
                  <a:schemeClr val="bg1"/>
                </a:solidFill>
                <a:latin typeface="+mj-lt"/>
              </a:rPr>
              <a:t>	- </a:t>
            </a:r>
            <a:r>
              <a:rPr lang="en-US" smtClean="0">
                <a:solidFill>
                  <a:schemeClr val="bg1"/>
                </a:solidFill>
                <a:latin typeface="+mj-lt"/>
              </a:rPr>
              <a:t>Admin có thể xem các </a:t>
            </a:r>
            <a:r>
              <a:rPr lang="en-US" i="1" smtClean="0">
                <a:solidFill>
                  <a:srgbClr val="FF0000"/>
                </a:solidFill>
                <a:latin typeface="+mj-lt"/>
              </a:rPr>
              <a:t>đơn hàng đã nhận</a:t>
            </a:r>
            <a:r>
              <a:rPr lang="en-US" smtClean="0">
                <a:solidFill>
                  <a:schemeClr val="bg1"/>
                </a:solidFill>
                <a:latin typeface="+mj-lt"/>
              </a:rPr>
              <a:t>, </a:t>
            </a:r>
            <a:r>
              <a:rPr lang="en-US" i="1" smtClean="0">
                <a:solidFill>
                  <a:srgbClr val="FF0000"/>
                </a:solidFill>
                <a:latin typeface="+mj-lt"/>
              </a:rPr>
              <a:t>đơn hàng đang lấy</a:t>
            </a:r>
            <a:r>
              <a:rPr lang="en-US" smtClean="0">
                <a:solidFill>
                  <a:schemeClr val="bg1"/>
                </a:solidFill>
                <a:latin typeface="+mj-lt"/>
              </a:rPr>
              <a:t>, </a:t>
            </a:r>
            <a:r>
              <a:rPr lang="en-US" i="1">
                <a:solidFill>
                  <a:srgbClr val="FF0000"/>
                </a:solidFill>
                <a:latin typeface="+mj-lt"/>
              </a:rPr>
              <a:t>đơn hàng đang giao</a:t>
            </a:r>
            <a:r>
              <a:rPr lang="en-US" smtClean="0">
                <a:solidFill>
                  <a:schemeClr val="bg1"/>
                </a:solidFill>
                <a:latin typeface="+mj-lt"/>
              </a:rPr>
              <a:t>, </a:t>
            </a:r>
            <a:r>
              <a:rPr lang="en-US" i="1" smtClean="0">
                <a:solidFill>
                  <a:srgbClr val="FF0000"/>
                </a:solidFill>
                <a:latin typeface="+mj-lt"/>
              </a:rPr>
              <a:t>đơn hàng đã giao thành công </a:t>
            </a:r>
            <a:r>
              <a:rPr lang="en-US" smtClean="0">
                <a:solidFill>
                  <a:schemeClr val="bg1"/>
                </a:solidFill>
                <a:latin typeface="+mj-lt"/>
              </a:rPr>
              <a:t>và </a:t>
            </a:r>
            <a:r>
              <a:rPr lang="en-US" i="1" smtClean="0">
                <a:solidFill>
                  <a:srgbClr val="FF0000"/>
                </a:solidFill>
                <a:latin typeface="+mj-lt"/>
              </a:rPr>
              <a:t>đơn hàng đã hủy</a:t>
            </a:r>
            <a:r>
              <a:rPr lang="en-US" i="1" smtClean="0">
                <a:solidFill>
                  <a:schemeClr val="bg1"/>
                </a:solidFill>
                <a:latin typeface="+mj-lt"/>
              </a:rPr>
              <a:t>.</a:t>
            </a:r>
            <a:endParaRPr lang="en-US" b="1" i="1" smtClean="0">
              <a:solidFill>
                <a:schemeClr val="bg1"/>
              </a:solidFill>
              <a:latin typeface="+mj-lt"/>
            </a:endParaRPr>
          </a:p>
          <a:p>
            <a:pPr marL="635000" lvl="0" indent="279400"/>
            <a:r>
              <a:rPr lang="en-US" smtClean="0">
                <a:solidFill>
                  <a:schemeClr val="bg1"/>
                </a:solidFill>
                <a:latin typeface="+mj-lt"/>
              </a:rPr>
              <a:t>- Xác nhận đơn hàng đã được đặt thành công</a:t>
            </a:r>
          </a:p>
        </p:txBody>
      </p:sp>
    </p:spTree>
    <p:extLst>
      <p:ext uri="{BB962C8B-B14F-4D97-AF65-F5344CB8AC3E}">
        <p14:creationId xmlns:p14="http://schemas.microsoft.com/office/powerpoint/2010/main" val="282013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36444" y="1278748"/>
            <a:ext cx="270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1. </a:t>
            </a:r>
            <a:r>
              <a:rPr lang="en-US" sz="2000" b="1" dirty="0" err="1">
                <a:solidFill>
                  <a:schemeClr val="bg2"/>
                </a:solidFill>
              </a:rPr>
              <a:t>Các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màn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hình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chính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52400" y="1678858"/>
            <a:ext cx="6553200" cy="373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Trang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AppBar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PageViewer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quảng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vuốt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trái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ListView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GridView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gợi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E97F8C-C22C-436F-847E-9D234A19E2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72470" y="1245618"/>
            <a:ext cx="2401956" cy="4741052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312507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210908" y="1524000"/>
            <a:ext cx="270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1. </a:t>
            </a:r>
            <a:r>
              <a:rPr lang="en-US" sz="2000" b="1" dirty="0" err="1">
                <a:solidFill>
                  <a:schemeClr val="bg2"/>
                </a:solidFill>
              </a:rPr>
              <a:t>Các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màn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 smtClean="0">
                <a:solidFill>
                  <a:schemeClr val="bg2"/>
                </a:solidFill>
              </a:rPr>
              <a:t>hình</a:t>
            </a:r>
            <a:r>
              <a:rPr lang="en-US" sz="2000" b="1" dirty="0" smtClean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chính</a:t>
            </a:r>
            <a:endParaRPr lang="vi-VN" sz="2000" b="1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304800" y="2286000"/>
            <a:ext cx="5715000" cy="76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8A0FD2-D22B-4F8E-A13E-CCE7AA8C96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2521" y="1163004"/>
            <a:ext cx="2438399" cy="5282572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213952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ustom 48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C94C25"/>
      </a:accent1>
      <a:accent2>
        <a:srgbClr val="EA8640"/>
      </a:accent2>
      <a:accent3>
        <a:srgbClr val="99D9E7"/>
      </a:accent3>
      <a:accent4>
        <a:srgbClr val="FAB17B"/>
      </a:accent4>
      <a:accent5>
        <a:srgbClr val="21B8B3"/>
      </a:accent5>
      <a:accent6>
        <a:srgbClr val="F3786E"/>
      </a:accent6>
      <a:hlink>
        <a:srgbClr val="646567"/>
      </a:hlink>
      <a:folHlink>
        <a:srgbClr val="646567"/>
      </a:folHlink>
    </a:clrScheme>
    <a:fontScheme name="2 Tùy chỉnh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167107_Project status report_RVA_v3.potx" id="{4F81F982-6C51-4092-B8D8-4B9E627EB026}" vid="{408BF7D7-5259-4FB8-AB61-68B3FB5EAB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B47EFB-BDBB-4CE5-A848-1507BE3B7989}">
  <ds:schemaRefs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schemas.openxmlformats.org/package/2006/metadata/core-propertie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DC31EBE-A492-4CE5-9650-1E2C8FDDD7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AD0D4C-03C4-489C-932A-66E2D74FA6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</Template>
  <TotalTime>670</TotalTime>
  <Words>3830</Words>
  <Application>Microsoft Office PowerPoint</Application>
  <PresentationFormat>On-screen Show (4:3)</PresentationFormat>
  <Paragraphs>434</Paragraphs>
  <Slides>66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16</vt:lpstr>
      <vt:lpstr>Arial</vt:lpstr>
      <vt:lpstr>Calibri</vt:lpstr>
      <vt:lpstr>Courier New</vt:lpstr>
      <vt:lpstr>Symbol</vt:lpstr>
      <vt:lpstr>Times New Roman</vt:lpstr>
      <vt:lpstr>Wingdings</vt:lpstr>
      <vt:lpstr>Wingdings 2</vt:lpstr>
      <vt:lpstr>Verve</vt:lpstr>
      <vt:lpstr>Báo cáo đồ án Môn công nghệ Java Đề tài: Mô phỏng  App bán hàng Tiki</vt:lpstr>
      <vt:lpstr>Phần 1: Tổng quan phần mềm</vt:lpstr>
      <vt:lpstr>Phần 1: Tổng quan phần mềm</vt:lpstr>
      <vt:lpstr>Phần 1: Tổng quan phần mềm</vt:lpstr>
      <vt:lpstr>Phần 1: Tổng quan phần mềm</vt:lpstr>
      <vt:lpstr>Phần 1: Tổng quan phần mềm</vt:lpstr>
      <vt:lpstr>Phần 1: Tổng quan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3: Sơ đồ quan hệ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5: Đánh giá phần mềm</vt:lpstr>
      <vt:lpstr>Phần 5: Đánh giá phần mềm</vt:lpstr>
      <vt:lpstr>PowerPoint Presentation</vt:lpstr>
      <vt:lpstr>Phần 6: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Mô tả đồ án Môn công nghệ Java Đề tài: App bán hang Tiki</dc:title>
  <dc:creator>MAI TRONG VINH</dc:creator>
  <cp:lastModifiedBy>Admin</cp:lastModifiedBy>
  <cp:revision>236</cp:revision>
  <dcterms:created xsi:type="dcterms:W3CDTF">2020-10-28T07:31:06Z</dcterms:created>
  <dcterms:modified xsi:type="dcterms:W3CDTF">2020-12-11T09:43:29Z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